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8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4" r:id="rId23"/>
    <p:sldId id="283" r:id="rId24"/>
    <p:sldId id="276" r:id="rId25"/>
    <p:sldId id="277" r:id="rId26"/>
    <p:sldId id="278" r:id="rId27"/>
    <p:sldId id="279" r:id="rId28"/>
    <p:sldId id="280" r:id="rId29"/>
    <p:sldId id="28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19"/>
    <p:restoredTop sz="94660"/>
  </p:normalViewPr>
  <p:slideViewPr>
    <p:cSldViewPr snapToGrid="0">
      <p:cViewPr varScale="1">
        <p:scale>
          <a:sx n="78" d="100"/>
          <a:sy n="78" d="100"/>
        </p:scale>
        <p:origin x="221" y="58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22F2E-0420-43AB-9CD7-88C107310CE2}" type="datetimeFigureOut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39072-4055-4550-8EF6-45B6F411F2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070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C218E0-A698-48A1-8A33-6D0D971F6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B12E76-FD58-48E8-A150-EA1485DDE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3082FE-0472-46A1-80BD-3DF99C272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2F184-55C4-4B0F-8241-2F17C43070D0}" type="datetime1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EBD48F-4E74-45CF-9AAE-E0ED3622A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F9C5AC-8FE9-46A4-B9B9-00204A20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42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6D95F-0A81-47BE-8A2D-657B5719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B0CDB8-BAD5-43E1-B6C7-AE8A523B7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37D00C-2B79-4DB4-A901-DD7C4580D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96A27-5CF6-4959-BDF8-965918C971E9}" type="datetime1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8E5F54-C1AA-49CF-889F-9FAF07D7E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A676AE-021D-4895-8DC6-4B1621F1A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348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45653F-271F-43CC-B361-34B3B75A0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E980C6-9D58-4700-B3D3-5D2EB3F07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F8AB2-4F34-4DE3-867B-BCBAE285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DB265-5A5A-4085-BC68-96E2695BCA64}" type="datetime1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911C3-FC8E-4272-A2A6-AF639D98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9CBC1-9781-4C6B-8D54-AB4A65416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43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10E71-6726-46E4-AAFF-00C602B0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3FDF9A-EFDC-4AF7-B6FF-C87895463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83210B-2A9C-4037-AA4E-83C816DCE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EBF4-D495-4363-9DC7-85D8479F5A54}" type="datetime1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2CFD87-4C59-4594-B7B5-0E8EDB0C3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D0E260-D48A-4166-AD18-66902F3D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040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99261E-92BA-4389-8919-2118310F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CC8A24-B93F-4E3F-A997-6794928BD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3B3E0D-A0A6-481C-A2B4-052D5E2C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D159-1307-43F5-B156-6A897B5C1F86}" type="datetime1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0188D5-4647-45D1-87B9-D8DFEC6DC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FB744A-3202-43A5-B9E5-171D594B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541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81AA2-7D00-46E5-9384-28D5179D9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5252BD-5947-4605-AE93-19F0A2809A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1E659D-5FA1-42E9-94AE-F3A952BF5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BA471B-9D94-4605-A1A7-45D30E719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1DA7E-F0B0-4CBE-BBB3-2BDC2FBFD35B}" type="datetime1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9FC4A-F816-40A1-9AFE-35D0F94F5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FD7250-F607-4F46-8D38-A67F5B6C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455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83D12-5307-4AA2-BD28-7E4FFC53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8A3E94-B861-4717-8A6D-68515B8E5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57282F-9BE1-4134-9A71-80ECD584C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558041-9ED4-46D1-A386-E4187FCCDE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62D489-064B-4CE3-BD22-193EE65853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8FEAA0-22C9-44BE-AEE7-F0FE0A4D6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DA38C-9B64-4037-B7EB-7EF9FBA7A3D2}" type="datetime1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9DA54A-ED69-4DE6-A671-E5B5B1368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438092-CBB6-4297-8F27-1A62F043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522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9DEC2-BEB3-469C-9277-E1F03CB1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2D38A-2455-477D-B2AE-C9F5A948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C8840-3444-4272-A8A0-748BAC2424DF}" type="datetime1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D24109-6CA6-4836-9DDC-A594961E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474A00-9497-4113-BD2F-B89FA0DB2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32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CD7908-AF4A-464B-BD0F-CBAD88F1A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2C62E-3503-4728-8BB2-B2133BA25B7E}" type="datetime1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83B878-1D3C-46D6-AE1D-09C9B1149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07778-40DF-408F-988E-96078D181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355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B6C6E-A87F-45D4-8D83-7D4FAC0A0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A09BA2-E566-4EA3-ADB4-1FD8A3FE5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BCC1DE-88E9-45F2-8147-69033C7D9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B4DB4A-D631-4745-8DAC-5CB14998B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F5DF5-40E7-490D-A1E8-5738A086D71F}" type="datetime1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E3FB81-27C4-4393-A56F-457549F9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9C9613-5949-44AC-9482-6CAC3F8D0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76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D969F-AA26-4E06-A6F5-327F29BA6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5AA594-6392-4991-81B5-DDC8DE6B1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A3221C-B339-48DD-B5D7-AA7570B7E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CEAD45-E472-43E3-99B3-A59A281F1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CA394-C419-4B09-9023-988C1B14F4FC}" type="datetime1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EEE89F-6663-4B80-972A-E5698D2BD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E77D54-5318-460F-A2BB-5F2BC6090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14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24384A-6E87-4293-8DAB-972E9110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3684DD-DB22-4F64-863D-F3F361E76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8C6EEA-640D-4D00-9940-3B82638C99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3F563-76F4-41E3-ACB1-64C720B3AFFD}" type="datetime1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53984-1ECE-464E-84A5-59DB75732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191F83-435E-4E0A-AD79-2E2D81667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2D8DE-D3BD-4389-BBF8-CA3476735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26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microsoft.com/office/2007/relationships/hdphoto" Target="../media/hdphoto1.wdp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6957C-900A-4AE3-9BDD-F1358780CA35}"/>
              </a:ext>
            </a:extLst>
          </p:cNvPr>
          <p:cNvSpPr/>
          <p:nvPr/>
        </p:nvSpPr>
        <p:spPr>
          <a:xfrm>
            <a:off x="-4252" y="-7605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14146" y="2644170"/>
            <a:ext cx="2240616" cy="155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600" b="1" dirty="0">
                <a:solidFill>
                  <a:schemeClr val="bg1"/>
                </a:solidFill>
                <a:latin typeface="Arial"/>
                <a:ea typeface="함초롬돋움"/>
                <a:cs typeface="Arial"/>
              </a:rPr>
              <a:t>MY</a:t>
            </a:r>
            <a:endParaRPr lang="ko-KR" altLang="en-US" sz="9600" b="1" dirty="0">
              <a:solidFill>
                <a:schemeClr val="bg1"/>
              </a:solidFill>
              <a:latin typeface="Arial"/>
              <a:ea typeface="함초롬돋움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01353" y="2651672"/>
            <a:ext cx="54732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600" b="1" dirty="0">
                <a:solidFill>
                  <a:schemeClr val="bg1"/>
                </a:solidFill>
                <a:latin typeface="Arial"/>
                <a:ea typeface="함초롬돋움"/>
                <a:cs typeface="Arial"/>
              </a:rPr>
              <a:t>CLOSET</a:t>
            </a:r>
            <a:endParaRPr lang="ko-KR" altLang="en-US" sz="9600" b="1" dirty="0">
              <a:solidFill>
                <a:schemeClr val="bg1"/>
              </a:solidFill>
              <a:latin typeface="Arial"/>
              <a:ea typeface="함초롬돋움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58392" y="2644170"/>
            <a:ext cx="2240615" cy="155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600" b="1" dirty="0">
                <a:latin typeface="Arial"/>
                <a:ea typeface="함초롬돋움"/>
                <a:cs typeface="Arial"/>
              </a:rPr>
              <a:t>AR</a:t>
            </a:r>
            <a:endParaRPr lang="ko-KR" altLang="en-US" sz="9600" b="1" dirty="0">
              <a:latin typeface="Arial"/>
              <a:ea typeface="함초롬돋움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0607" y="284489"/>
            <a:ext cx="4468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err="1">
                <a:ea typeface="문체부 쓰기 정체" panose="02030609000101010101" pitchFamily="17" charset="-127"/>
              </a:rPr>
              <a:t>캡스톤</a:t>
            </a:r>
            <a:r>
              <a:rPr lang="ko-KR" altLang="en-US" dirty="0">
                <a:ea typeface="문체부 쓰기 정체" panose="02030609000101010101" pitchFamily="17" charset="-127"/>
              </a:rPr>
              <a:t> 디자인 종합 프로젝트</a:t>
            </a:r>
            <a:r>
              <a:rPr lang="en-US" altLang="ko-KR" dirty="0">
                <a:ea typeface="문체부 쓰기 정체" panose="02030609000101010101" pitchFamily="17" charset="-127"/>
              </a:rPr>
              <a:t>1</a:t>
            </a:r>
            <a:r>
              <a:rPr lang="ko-KR" altLang="en-US" dirty="0">
                <a:ea typeface="문체부 쓰기 정체" panose="02030609000101010101" pitchFamily="17" charset="-127"/>
              </a:rPr>
              <a:t> 기말발표</a:t>
            </a:r>
          </a:p>
          <a:p>
            <a:pPr lvl="0">
              <a:defRPr/>
            </a:pPr>
            <a:r>
              <a:rPr lang="ko-KR" altLang="en-US" dirty="0">
                <a:ea typeface="문체부 쓰기 정체" panose="02030609000101010101" pitchFamily="17" charset="-127"/>
              </a:rPr>
              <a:t>제출일 </a:t>
            </a:r>
            <a:r>
              <a:rPr lang="en-US" altLang="ko-KR" dirty="0">
                <a:ea typeface="문체부 쓰기 정체" panose="02030609000101010101" pitchFamily="17" charset="-127"/>
              </a:rPr>
              <a:t>: 2019.06.17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70640" y="5156021"/>
            <a:ext cx="25546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dirty="0">
                <a:ea typeface="문체부 쓰기 정체" panose="02030609000101010101" pitchFamily="17" charset="-127"/>
              </a:rPr>
              <a:t>팀원 </a:t>
            </a:r>
            <a:r>
              <a:rPr lang="en-US" altLang="ko-KR" dirty="0">
                <a:ea typeface="문체부 쓰기 정체" panose="02030609000101010101" pitchFamily="17" charset="-127"/>
              </a:rPr>
              <a:t>: </a:t>
            </a:r>
            <a:r>
              <a:rPr lang="ko-KR" altLang="en-US" dirty="0">
                <a:ea typeface="문체부 쓰기 정체" panose="02030609000101010101" pitchFamily="17" charset="-127"/>
              </a:rPr>
              <a:t>신승은</a:t>
            </a:r>
          </a:p>
          <a:p>
            <a:pPr algn="r">
              <a:defRPr/>
            </a:pPr>
            <a:r>
              <a:rPr lang="ko-KR" altLang="en-US" dirty="0" err="1">
                <a:ea typeface="문체부 쓰기 정체" panose="02030609000101010101" pitchFamily="17" charset="-127"/>
              </a:rPr>
              <a:t>소혜빈</a:t>
            </a:r>
            <a:endParaRPr lang="ko-KR" altLang="en-US" dirty="0">
              <a:ea typeface="문체부 쓰기 정체" panose="02030609000101010101" pitchFamily="17" charset="-127"/>
            </a:endParaRPr>
          </a:p>
          <a:p>
            <a:pPr algn="r">
              <a:defRPr/>
            </a:pPr>
            <a:r>
              <a:rPr lang="ko-KR" altLang="en-US" dirty="0" err="1">
                <a:ea typeface="문체부 쓰기 정체" panose="02030609000101010101" pitchFamily="17" charset="-127"/>
              </a:rPr>
              <a:t>배성재</a:t>
            </a:r>
            <a:endParaRPr lang="ko-KR" altLang="en-US" dirty="0">
              <a:ea typeface="문체부 쓰기 정체" panose="02030609000101010101" pitchFamily="17" charset="-127"/>
            </a:endParaRPr>
          </a:p>
          <a:p>
            <a:pPr algn="r">
              <a:defRPr/>
            </a:pPr>
            <a:r>
              <a:rPr lang="ko-KR" altLang="en-US" dirty="0">
                <a:ea typeface="문체부 쓰기 정체" panose="02030609000101010101" pitchFamily="17" charset="-127"/>
              </a:rPr>
              <a:t>전영준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9724" y="1507987"/>
            <a:ext cx="8972550" cy="43617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123889" y="6077247"/>
            <a:ext cx="3944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>
                <a:ea typeface="문체부 쓰기 정체" panose="02030609000101010101" pitchFamily="17" charset="-127"/>
              </a:rPr>
              <a:t>Firebase Storage </a:t>
            </a:r>
            <a:r>
              <a:rPr lang="ko-KR" altLang="en-US" sz="2400" dirty="0">
                <a:ea typeface="문체부 쓰기 정체" panose="02030609000101010101" pitchFamily="17" charset="-127"/>
              </a:rPr>
              <a:t>메인 화면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54F393-2E70-474A-9AF2-09D65671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0A490-5AEE-45B0-A78C-D31C935B022F}"/>
              </a:ext>
            </a:extLst>
          </p:cNvPr>
          <p:cNvSpPr txBox="1"/>
          <p:nvPr/>
        </p:nvSpPr>
        <p:spPr>
          <a:xfrm>
            <a:off x="761608" y="210799"/>
            <a:ext cx="63405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안드로이드 모듈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1150" y="1726796"/>
            <a:ext cx="9029700" cy="388429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5AA084-6949-4E47-B753-1312ED0C9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4D50A4-3424-4DE8-BCDF-7AD9FBB44B5D}"/>
              </a:ext>
            </a:extLst>
          </p:cNvPr>
          <p:cNvSpPr txBox="1"/>
          <p:nvPr/>
        </p:nvSpPr>
        <p:spPr>
          <a:xfrm>
            <a:off x="761608" y="210799"/>
            <a:ext cx="63405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안드로이드 모듈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DCB6C-53EC-41C0-ABBD-906431B5A3E9}"/>
              </a:ext>
            </a:extLst>
          </p:cNvPr>
          <p:cNvSpPr txBox="1"/>
          <p:nvPr/>
        </p:nvSpPr>
        <p:spPr>
          <a:xfrm>
            <a:off x="3657600" y="589468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a typeface="문체부 쓰기 정체" panose="02030609000101010101" pitchFamily="17" charset="-127"/>
              </a:rPr>
              <a:t>Firebase Storage </a:t>
            </a:r>
            <a:r>
              <a:rPr lang="ko-KR" altLang="en-US" sz="2400" dirty="0">
                <a:ea typeface="문체부 쓰기 정체" panose="02030609000101010101" pitchFamily="17" charset="-127"/>
              </a:rPr>
              <a:t>사용자별 저장소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4517" y="1359690"/>
            <a:ext cx="8482966" cy="47631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63568" y="6185536"/>
            <a:ext cx="8864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ea typeface="문체부 쓰기 정체" panose="02030609000101010101" pitchFamily="17" charset="-127"/>
              </a:rPr>
              <a:t>사용자가 전송한 사진이 </a:t>
            </a:r>
            <a:r>
              <a:rPr lang="en-US" altLang="ko-KR" sz="2400" dirty="0">
                <a:ea typeface="문체부 쓰기 정체" panose="02030609000101010101" pitchFamily="17" charset="-127"/>
              </a:rPr>
              <a:t>Firebase storage</a:t>
            </a:r>
            <a:r>
              <a:rPr lang="ko-KR" altLang="en-US" sz="2400" dirty="0">
                <a:ea typeface="문체부 쓰기 정체" panose="02030609000101010101" pitchFamily="17" charset="-127"/>
              </a:rPr>
              <a:t>에 저장됨을 확인한다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1B8EB0-3687-43E6-ADB8-DA2F3BFD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614E4-06D5-432B-9D89-5FFB1E4A41B0}"/>
              </a:ext>
            </a:extLst>
          </p:cNvPr>
          <p:cNvSpPr txBox="1"/>
          <p:nvPr/>
        </p:nvSpPr>
        <p:spPr>
          <a:xfrm>
            <a:off x="761608" y="210799"/>
            <a:ext cx="63405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안드로이드 모듈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80C19F-0955-4E29-B563-FA4E3BB27B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3751" y="1470952"/>
            <a:ext cx="9584498" cy="516300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BDCBC0-9172-4242-8A25-C7CA8A0C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22804C-7040-4F66-902A-4065426D5CE0}"/>
              </a:ext>
            </a:extLst>
          </p:cNvPr>
          <p:cNvSpPr txBox="1"/>
          <p:nvPr/>
        </p:nvSpPr>
        <p:spPr>
          <a:xfrm>
            <a:off x="761608" y="210799"/>
            <a:ext cx="63405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의류 관리 모듈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82C754-A015-43AC-8259-3E57AABC060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25395">
            <a:off x="10355077" y="1720127"/>
            <a:ext cx="1531896" cy="1531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211050" cy="687705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7750" y="1974273"/>
            <a:ext cx="8866910" cy="36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1608" y="2516316"/>
            <a:ext cx="5766334" cy="203517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6C7F88-5CC4-446F-B96D-50D0A6A5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380DA-DFF1-49C3-BBA1-515A93E889D8}"/>
              </a:ext>
            </a:extLst>
          </p:cNvPr>
          <p:cNvSpPr txBox="1"/>
          <p:nvPr/>
        </p:nvSpPr>
        <p:spPr>
          <a:xfrm>
            <a:off x="761608" y="210799"/>
            <a:ext cx="63405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의류 관리 모듈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BC0E9FB4-37F6-4AC2-ABC3-1F22D75FA7C8}"/>
              </a:ext>
            </a:extLst>
          </p:cNvPr>
          <p:cNvSpPr/>
          <p:nvPr/>
        </p:nvSpPr>
        <p:spPr>
          <a:xfrm>
            <a:off x="7289550" y="1870037"/>
            <a:ext cx="4457700" cy="1099981"/>
          </a:xfrm>
          <a:prstGeom prst="bracketPair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2F448-262F-4CD2-A793-BF40FD8FBCA6}"/>
              </a:ext>
            </a:extLst>
          </p:cNvPr>
          <p:cNvSpPr txBox="1"/>
          <p:nvPr/>
        </p:nvSpPr>
        <p:spPr>
          <a:xfrm>
            <a:off x="7467992" y="2010064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ea typeface="문체부 쓰기 정체" panose="02030609000101010101" pitchFamily="17" charset="-127"/>
              </a:rPr>
              <a:t>의류 관리 모듈은 </a:t>
            </a:r>
            <a:r>
              <a:rPr lang="en-US" altLang="ko-KR" dirty="0">
                <a:ea typeface="문체부 쓰기 정체" panose="02030609000101010101" pitchFamily="17" charset="-127"/>
              </a:rPr>
              <a:t>Firebase Storage</a:t>
            </a:r>
            <a:r>
              <a:rPr lang="ko-KR" altLang="en-US" dirty="0">
                <a:ea typeface="문체부 쓰기 정체" panose="02030609000101010101" pitchFamily="17" charset="-127"/>
              </a:rPr>
              <a:t>에 저장된 이미지를 가져와 옷 영역을 수정해준다</a:t>
            </a:r>
            <a:r>
              <a:rPr lang="en-US" altLang="ko-KR" dirty="0">
                <a:ea typeface="문체부 쓰기 정체" panose="02030609000101010101" pitchFamily="17" charset="-127"/>
              </a:rPr>
              <a:t>.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AC3BDCCA-37CD-4F7E-A445-7E44C9124E56}"/>
              </a:ext>
            </a:extLst>
          </p:cNvPr>
          <p:cNvSpPr/>
          <p:nvPr/>
        </p:nvSpPr>
        <p:spPr>
          <a:xfrm>
            <a:off x="7289550" y="3121145"/>
            <a:ext cx="4457700" cy="1099981"/>
          </a:xfrm>
          <a:prstGeom prst="bracketPair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8491D3-0884-42AA-A4E0-D96AE0D51A35}"/>
              </a:ext>
            </a:extLst>
          </p:cNvPr>
          <p:cNvSpPr txBox="1"/>
          <p:nvPr/>
        </p:nvSpPr>
        <p:spPr>
          <a:xfrm>
            <a:off x="7607692" y="3409555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ea typeface="문체부 쓰기 정체" panose="02030609000101010101" pitchFamily="17" charset="-127"/>
              </a:rPr>
              <a:t>수정한 이미지를 메인 모듈을 통해 신체 인식 모듈에게 전달한다</a:t>
            </a:r>
            <a:r>
              <a:rPr lang="en-US" altLang="ko-KR" dirty="0">
                <a:ea typeface="문체부 쓰기 정체" panose="02030609000101010101" pitchFamily="17" charset="-127"/>
              </a:rPr>
              <a:t>.</a:t>
            </a: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960A854A-824E-4A85-884E-B7BDB31AAFDD}"/>
              </a:ext>
            </a:extLst>
          </p:cNvPr>
          <p:cNvSpPr/>
          <p:nvPr/>
        </p:nvSpPr>
        <p:spPr>
          <a:xfrm>
            <a:off x="7289550" y="4375262"/>
            <a:ext cx="4457700" cy="1878661"/>
          </a:xfrm>
          <a:prstGeom prst="bracketPair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6D010-91C2-43ED-9569-CAD6B91E74F8}"/>
              </a:ext>
            </a:extLst>
          </p:cNvPr>
          <p:cNvSpPr txBox="1"/>
          <p:nvPr/>
        </p:nvSpPr>
        <p:spPr>
          <a:xfrm>
            <a:off x="7467992" y="4614599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ea typeface="문체부 쓰기 정체" panose="02030609000101010101" pitchFamily="17" charset="-127"/>
              </a:rPr>
              <a:t>옷 영역 수정함수를 구현하도록 </a:t>
            </a:r>
            <a:r>
              <a:rPr lang="en-US" altLang="ko-KR" dirty="0" err="1">
                <a:ea typeface="문체부 쓰기 정체" panose="02030609000101010101" pitchFamily="17" charset="-127"/>
              </a:rPr>
              <a:t>Haar</a:t>
            </a:r>
            <a:r>
              <a:rPr lang="en-US" altLang="ko-KR" dirty="0">
                <a:ea typeface="문체부 쓰기 정체" panose="02030609000101010101" pitchFamily="17" charset="-127"/>
              </a:rPr>
              <a:t> Cascade</a:t>
            </a:r>
            <a:r>
              <a:rPr lang="ko-KR" altLang="en-US" dirty="0">
                <a:ea typeface="문체부 쓰기 정체" panose="02030609000101010101" pitchFamily="17" charset="-127"/>
              </a:rPr>
              <a:t>방식을 적용해 보았지만</a:t>
            </a:r>
            <a:r>
              <a:rPr lang="en-US" altLang="ko-KR" dirty="0">
                <a:ea typeface="문체부 쓰기 정체" panose="02030609000101010101" pitchFamily="17" charset="-127"/>
              </a:rPr>
              <a:t>,</a:t>
            </a:r>
            <a:r>
              <a:rPr lang="ko-KR" altLang="en-US" dirty="0">
                <a:ea typeface="문체부 쓰기 정체" panose="02030609000101010101" pitchFamily="17" charset="-127"/>
              </a:rPr>
              <a:t> 저조한 인식률과 </a:t>
            </a:r>
          </a:p>
          <a:p>
            <a:pPr marL="257040" indent="-257040" algn="ctr">
              <a:buFont typeface="Arial"/>
              <a:buNone/>
              <a:defRPr/>
            </a:pPr>
            <a:r>
              <a:rPr lang="ko-KR" altLang="en-US" dirty="0">
                <a:ea typeface="문체부 쓰기 정체" panose="02030609000101010101" pitchFamily="17" charset="-127"/>
              </a:rPr>
              <a:t>예상치 못한 오류로 인해 다음과</a:t>
            </a:r>
            <a:endParaRPr lang="en-US" altLang="ko-KR" dirty="0">
              <a:ea typeface="문체부 쓰기 정체" panose="02030609000101010101" pitchFamily="17" charset="-127"/>
            </a:endParaRPr>
          </a:p>
          <a:p>
            <a:pPr marL="257040" indent="-257040" algn="ctr">
              <a:buFont typeface="Arial"/>
              <a:buNone/>
              <a:defRPr/>
            </a:pPr>
            <a:r>
              <a:rPr lang="ko-KR" altLang="en-US" dirty="0">
                <a:ea typeface="문체부 쓰기 정체" panose="02030609000101010101" pitchFamily="17" charset="-127"/>
              </a:rPr>
              <a:t>같은 방식으로 바꾸어 진행했다</a:t>
            </a:r>
            <a:r>
              <a:rPr lang="en-US" altLang="ko-KR" dirty="0">
                <a:ea typeface="문체부 쓰기 정체" panose="02030609000101010101" pitchFamily="17" charset="-127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525" y="-19049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7750" y="1974273"/>
            <a:ext cx="8866910" cy="36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7105" y="1849793"/>
            <a:ext cx="6445031" cy="36781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19962" y="3512407"/>
            <a:ext cx="4422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ko-KR" dirty="0">
                <a:ea typeface="문체부 쓰기 정체" panose="02030609000101010101" pitchFamily="17" charset="-127"/>
              </a:rPr>
              <a:t>조명의 영향을 최대한 덜 받기위해</a:t>
            </a:r>
            <a:endParaRPr lang="en-US" altLang="ko-KR" dirty="0">
              <a:ea typeface="문체부 쓰기 정체" panose="02030609000101010101" pitchFamily="17" charset="-127"/>
            </a:endParaRPr>
          </a:p>
          <a:p>
            <a:pPr algn="ctr">
              <a:defRPr/>
            </a:pPr>
            <a:r>
              <a:rPr lang="en-US" altLang="ko-KR" dirty="0">
                <a:ea typeface="문체부 쓰기 정체" panose="02030609000101010101" pitchFamily="17" charset="-127"/>
              </a:rPr>
              <a:t>blur</a:t>
            </a:r>
            <a:r>
              <a:rPr lang="ko-KR" altLang="ko-KR" dirty="0">
                <a:ea typeface="문체부 쓰기 정체" panose="02030609000101010101" pitchFamily="17" charset="-127"/>
              </a:rPr>
              <a:t>처리를 해주었</a:t>
            </a:r>
            <a:r>
              <a:rPr lang="ko-KR" altLang="en-US" dirty="0">
                <a:ea typeface="문체부 쓰기 정체" panose="02030609000101010101" pitchFamily="17" charset="-127"/>
              </a:rPr>
              <a:t>다</a:t>
            </a:r>
            <a:r>
              <a:rPr lang="en-US" altLang="ko-KR" dirty="0">
                <a:ea typeface="문체부 쓰기 정체" panose="02030609000101010101" pitchFamily="17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22D0662-ACB1-450F-86EB-D47BB555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94B72-9350-4F07-BACA-BC068A347D3C}"/>
              </a:ext>
            </a:extLst>
          </p:cNvPr>
          <p:cNvSpPr txBox="1"/>
          <p:nvPr/>
        </p:nvSpPr>
        <p:spPr>
          <a:xfrm>
            <a:off x="761608" y="210799"/>
            <a:ext cx="63405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의류 관리 모듈</a:t>
            </a:r>
          </a:p>
        </p:txBody>
      </p:sp>
      <p:sp>
        <p:nvSpPr>
          <p:cNvPr id="12" name="양쪽 대괄호 11">
            <a:extLst>
              <a:ext uri="{FF2B5EF4-FFF2-40B4-BE49-F238E27FC236}">
                <a16:creationId xmlns:a16="http://schemas.microsoft.com/office/drawing/2014/main" id="{9E539A6C-9E2B-413D-9A19-0EBA8E5BA617}"/>
              </a:ext>
            </a:extLst>
          </p:cNvPr>
          <p:cNvSpPr/>
          <p:nvPr/>
        </p:nvSpPr>
        <p:spPr>
          <a:xfrm>
            <a:off x="7302500" y="2862299"/>
            <a:ext cx="4457700" cy="1878661"/>
          </a:xfrm>
          <a:prstGeom prst="bracketPair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7750" y="1974273"/>
            <a:ext cx="8866910" cy="36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1892" y="2021075"/>
            <a:ext cx="6379945" cy="33954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48068" y="3157069"/>
            <a:ext cx="44989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ea typeface="문체부 쓰기 정체" panose="02030609000101010101" pitchFamily="17" charset="-127"/>
              </a:rPr>
              <a:t>앞의</a:t>
            </a:r>
            <a:r>
              <a:rPr lang="ko-KR" altLang="ko-KR" dirty="0">
                <a:ea typeface="문체부 쓰기 정체" panose="02030609000101010101" pitchFamily="17" charset="-127"/>
              </a:rPr>
              <a:t> 과정을 통해 생성된 바이너리 이미지에서 발견</a:t>
            </a:r>
            <a:r>
              <a:rPr lang="ko-KR" altLang="en-US" dirty="0">
                <a:ea typeface="문체부 쓰기 정체" panose="02030609000101010101" pitchFamily="17" charset="-127"/>
              </a:rPr>
              <a:t>한</a:t>
            </a:r>
            <a:r>
              <a:rPr lang="ko-KR" altLang="ko-KR" dirty="0">
                <a:ea typeface="문체부 쓰기 정체" panose="02030609000101010101" pitchFamily="17" charset="-127"/>
              </a:rPr>
              <a:t> 여러 객체 중 옷 영역을 찾기 위해 </a:t>
            </a:r>
            <a:r>
              <a:rPr lang="en-US" altLang="ko-KR" dirty="0">
                <a:ea typeface="문체부 쓰기 정체" panose="02030609000101010101" pitchFamily="17" charset="-127"/>
              </a:rPr>
              <a:t>watershed</a:t>
            </a:r>
            <a:r>
              <a:rPr lang="ko-KR" altLang="ko-KR" dirty="0">
                <a:ea typeface="문체부 쓰기 정체" panose="02030609000101010101" pitchFamily="17" charset="-127"/>
              </a:rPr>
              <a:t>과 </a:t>
            </a:r>
            <a:r>
              <a:rPr lang="en-US" altLang="ko-KR" dirty="0">
                <a:ea typeface="문체부 쓰기 정체" panose="02030609000101010101" pitchFamily="17" charset="-127"/>
              </a:rPr>
              <a:t>distance transform</a:t>
            </a:r>
            <a:r>
              <a:rPr lang="ko-KR" altLang="ko-KR" dirty="0">
                <a:ea typeface="문체부 쓰기 정체" panose="02030609000101010101" pitchFamily="17" charset="-127"/>
              </a:rPr>
              <a:t>을 활용하여 옷 객체가 포함된 몇 개의 객체를 찾아</a:t>
            </a:r>
            <a:r>
              <a:rPr lang="ko-KR" altLang="en-US" dirty="0">
                <a:ea typeface="문체부 쓰기 정체" panose="02030609000101010101" pitchFamily="17" charset="-127"/>
              </a:rPr>
              <a:t>낸다</a:t>
            </a:r>
            <a:r>
              <a:rPr lang="en-US" altLang="ko-KR" dirty="0">
                <a:ea typeface="문체부 쓰기 정체" panose="02030609000101010101" pitchFamily="17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F371BA-E85A-4966-BD4D-5B7A9BBB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57C21567-1AC2-45BA-8025-2DADFFE14C50}"/>
              </a:ext>
            </a:extLst>
          </p:cNvPr>
          <p:cNvSpPr/>
          <p:nvPr/>
        </p:nvSpPr>
        <p:spPr>
          <a:xfrm>
            <a:off x="7348068" y="2956403"/>
            <a:ext cx="4457700" cy="1878661"/>
          </a:xfrm>
          <a:prstGeom prst="bracketPair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4633BB-C0D8-4EFC-95C2-421ED3680824}"/>
              </a:ext>
            </a:extLst>
          </p:cNvPr>
          <p:cNvSpPr txBox="1"/>
          <p:nvPr/>
        </p:nvSpPr>
        <p:spPr>
          <a:xfrm>
            <a:off x="761608" y="210799"/>
            <a:ext cx="63405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의류 관리 모듈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7750" y="1974273"/>
            <a:ext cx="8866910" cy="36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0327" y="1974273"/>
            <a:ext cx="6657917" cy="30597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71649" y="5543549"/>
            <a:ext cx="821055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2E7081-8B79-4820-94AA-132ED8976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E7D30E-D5B8-4BBB-8C19-C48FA69EFCF9}"/>
              </a:ext>
            </a:extLst>
          </p:cNvPr>
          <p:cNvSpPr txBox="1"/>
          <p:nvPr/>
        </p:nvSpPr>
        <p:spPr>
          <a:xfrm>
            <a:off x="761608" y="210799"/>
            <a:ext cx="63405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의류 관리 모듈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82D00-0868-4EB8-9994-AAACB0C9237C}"/>
              </a:ext>
            </a:extLst>
          </p:cNvPr>
          <p:cNvSpPr txBox="1"/>
          <p:nvPr/>
        </p:nvSpPr>
        <p:spPr>
          <a:xfrm>
            <a:off x="7348068" y="3373573"/>
            <a:ext cx="4498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ea typeface="문체부 쓰기 정체" panose="02030609000101010101" pitchFamily="17" charset="-127"/>
              </a:rPr>
              <a:t>이렇게 옷 영역을 포함한 몇 개의 오브젝트를 추출할 수 </a:t>
            </a:r>
            <a:r>
              <a:rPr lang="ko-KR" altLang="en-US">
                <a:ea typeface="문체부 쓰기 정체" panose="02030609000101010101" pitchFamily="17" charset="-127"/>
              </a:rPr>
              <a:t>있었고 왼쪽 사진은 </a:t>
            </a:r>
            <a:r>
              <a:rPr lang="ko-KR" altLang="en-US" dirty="0">
                <a:ea typeface="문체부 쓰기 정체" panose="02030609000101010101" pitchFamily="17" charset="-127"/>
              </a:rPr>
              <a:t>각 오브젝트들의 </a:t>
            </a:r>
            <a:r>
              <a:rPr lang="en-US" altLang="ko-KR" dirty="0">
                <a:ea typeface="문체부 쓰기 정체" panose="02030609000101010101" pitchFamily="17" charset="-127"/>
              </a:rPr>
              <a:t>contour(</a:t>
            </a:r>
            <a:r>
              <a:rPr lang="ko-KR" altLang="en-US" dirty="0">
                <a:ea typeface="문체부 쓰기 정체" panose="02030609000101010101" pitchFamily="17" charset="-127"/>
              </a:rPr>
              <a:t>외곽선</a:t>
            </a:r>
            <a:r>
              <a:rPr lang="en-US" altLang="ko-KR" dirty="0">
                <a:ea typeface="문체부 쓰기 정체" panose="02030609000101010101" pitchFamily="17" charset="-127"/>
              </a:rPr>
              <a:t>)</a:t>
            </a:r>
            <a:r>
              <a:rPr lang="ko-KR" altLang="en-US" dirty="0">
                <a:ea typeface="문체부 쓰기 정체" panose="02030609000101010101" pitchFamily="17" charset="-127"/>
              </a:rPr>
              <a:t>를 얻어낸 것입니다</a:t>
            </a:r>
            <a:r>
              <a:rPr lang="en-US" altLang="ko-KR" dirty="0">
                <a:ea typeface="문체부 쓰기 정체" panose="02030609000101010101" pitchFamily="17" charset="-127"/>
              </a:rPr>
              <a:t>.</a:t>
            </a:r>
          </a:p>
        </p:txBody>
      </p:sp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67EF0805-9D84-4FD5-8895-715858FD0EFC}"/>
              </a:ext>
            </a:extLst>
          </p:cNvPr>
          <p:cNvSpPr/>
          <p:nvPr/>
        </p:nvSpPr>
        <p:spPr>
          <a:xfrm>
            <a:off x="7348068" y="2956403"/>
            <a:ext cx="4457700" cy="1878661"/>
          </a:xfrm>
          <a:prstGeom prst="bracketPair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7750" y="1974273"/>
            <a:ext cx="8866910" cy="36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771649" y="5543549"/>
            <a:ext cx="821055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099739" y="4401642"/>
            <a:ext cx="49339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algn="ctr">
              <a:defRPr/>
            </a:pPr>
            <a:r>
              <a:rPr lang="ko-KR" altLang="en-US" dirty="0">
                <a:ea typeface="문체부 쓰기 정체" panose="02030609000101010101" pitchFamily="17" charset="-127"/>
              </a:rPr>
              <a:t>이미지의 정중앙에 옷이 온다는 가정하에</a:t>
            </a:r>
            <a:r>
              <a:rPr lang="en-US" altLang="ko-KR" dirty="0">
                <a:ea typeface="문체부 쓰기 정체" panose="02030609000101010101" pitchFamily="17" charset="-127"/>
              </a:rPr>
              <a:t>,</a:t>
            </a:r>
            <a:r>
              <a:rPr lang="ko-KR" altLang="en-US" dirty="0">
                <a:ea typeface="문체부 쓰기 정체" panose="02030609000101010101" pitchFamily="17" charset="-127"/>
              </a:rPr>
              <a:t> </a:t>
            </a:r>
            <a:r>
              <a:rPr lang="ko-KR" altLang="en-US" dirty="0" err="1">
                <a:ea typeface="문체부 쓰기 정체" panose="02030609000101010101" pitchFamily="17" charset="-127"/>
              </a:rPr>
              <a:t>여러개의</a:t>
            </a:r>
            <a:r>
              <a:rPr lang="ko-KR" altLang="en-US" dirty="0">
                <a:ea typeface="문체부 쓰기 정체" panose="02030609000101010101" pitchFamily="17" charset="-127"/>
              </a:rPr>
              <a:t> </a:t>
            </a:r>
            <a:r>
              <a:rPr lang="en-US" altLang="ko-KR" dirty="0">
                <a:ea typeface="문체부 쓰기 정체" panose="02030609000101010101" pitchFamily="17" charset="-127"/>
              </a:rPr>
              <a:t>contour</a:t>
            </a:r>
            <a:r>
              <a:rPr lang="ko-KR" altLang="en-US" dirty="0">
                <a:ea typeface="문체부 쓰기 정체" panose="02030609000101010101" pitchFamily="17" charset="-127"/>
              </a:rPr>
              <a:t> 객체 중 옷 객체만을 얻어내기 위해서 중앙의 좌표가 포함되어 있는 </a:t>
            </a:r>
            <a:r>
              <a:rPr lang="ko-KR" altLang="en-US" dirty="0" err="1">
                <a:ea typeface="문체부 쓰기 정체" panose="02030609000101010101" pitchFamily="17" charset="-127"/>
              </a:rPr>
              <a:t>컨투어</a:t>
            </a:r>
            <a:r>
              <a:rPr lang="ko-KR" altLang="en-US" dirty="0">
                <a:ea typeface="문체부 쓰기 정체" panose="02030609000101010101" pitchFamily="17" charset="-127"/>
              </a:rPr>
              <a:t> 객체만 얻어 내고 그 이외에는 모두 투명하게 만든다</a:t>
            </a:r>
            <a:r>
              <a:rPr lang="en-US" altLang="ko-KR" dirty="0">
                <a:ea typeface="문체부 쓰기 정체" panose="02030609000101010101" pitchFamily="17" charset="-127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1775" y="2157759"/>
            <a:ext cx="4047869" cy="34506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181136" y="2417521"/>
            <a:ext cx="47711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algn="ctr">
              <a:defRPr/>
            </a:pPr>
            <a:r>
              <a:rPr lang="ko-KR" altLang="en-US" dirty="0">
                <a:ea typeface="문체부 쓰기 정체" panose="02030609000101010101" pitchFamily="17" charset="-127"/>
              </a:rPr>
              <a:t>현재 까지는 옷을 제외한 </a:t>
            </a:r>
            <a:r>
              <a:rPr lang="ko-KR" altLang="en-US" dirty="0" err="1">
                <a:ea typeface="문체부 쓰기 정체" panose="02030609000101010101" pitchFamily="17" charset="-127"/>
              </a:rPr>
              <a:t>필요없는</a:t>
            </a:r>
            <a:r>
              <a:rPr lang="ko-KR" altLang="en-US" dirty="0">
                <a:ea typeface="문체부 쓰기 정체" panose="02030609000101010101" pitchFamily="17" charset="-127"/>
              </a:rPr>
              <a:t> 객체들 까지 </a:t>
            </a:r>
            <a:r>
              <a:rPr lang="en-US" altLang="ko-KR" dirty="0">
                <a:ea typeface="문체부 쓰기 정체" panose="02030609000101010101" pitchFamily="17" charset="-127"/>
              </a:rPr>
              <a:t>contour</a:t>
            </a:r>
            <a:r>
              <a:rPr lang="ko-KR" altLang="en-US" dirty="0">
                <a:ea typeface="문체부 쓰기 정체" panose="02030609000101010101" pitchFamily="17" charset="-127"/>
              </a:rPr>
              <a:t> 하기 때문에 이를 보완하기 위해 다음과 같은 방법을 사용해 구현을 진행중이다</a:t>
            </a:r>
            <a:r>
              <a:rPr lang="en-US" altLang="ko-KR" dirty="0">
                <a:ea typeface="문체부 쓰기 정체" panose="02030609000101010101" pitchFamily="17" charset="-127"/>
              </a:rPr>
              <a:t>.</a:t>
            </a:r>
            <a:r>
              <a:rPr lang="ko-KR" altLang="en-US" dirty="0">
                <a:ea typeface="문체부 쓰기 정체" panose="02030609000101010101" pitchFamily="17" charset="-127"/>
              </a:rPr>
              <a:t> </a:t>
            </a:r>
          </a:p>
        </p:txBody>
      </p:sp>
      <p:cxnSp>
        <p:nvCxnSpPr>
          <p:cNvPr id="23" name="직선 연결선 22"/>
          <p:cNvCxnSpPr>
            <a:stCxn id="21" idx="0"/>
            <a:endCxn id="21" idx="2"/>
          </p:cNvCxnSpPr>
          <p:nvPr/>
        </p:nvCxnSpPr>
        <p:spPr>
          <a:xfrm>
            <a:off x="3105710" y="2157759"/>
            <a:ext cx="0" cy="3450642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21" idx="1"/>
            <a:endCxn id="21" idx="3"/>
          </p:cNvCxnSpPr>
          <p:nvPr/>
        </p:nvCxnSpPr>
        <p:spPr>
          <a:xfrm>
            <a:off x="1081775" y="3883080"/>
            <a:ext cx="4047869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2981884" y="3755747"/>
            <a:ext cx="247650" cy="219075"/>
          </a:xfrm>
          <a:prstGeom prst="ellipse">
            <a:avLst/>
          </a:prstGeom>
          <a:solidFill>
            <a:srgbClr val="FF0000"/>
          </a:solidFill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4EF9F0-CABD-4D9F-A655-350B3D867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933323-B9B5-471A-B676-EB72C95BF844}"/>
              </a:ext>
            </a:extLst>
          </p:cNvPr>
          <p:cNvSpPr txBox="1"/>
          <p:nvPr/>
        </p:nvSpPr>
        <p:spPr>
          <a:xfrm>
            <a:off x="761608" y="210799"/>
            <a:ext cx="63405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의류 관리 모듈</a:t>
            </a:r>
          </a:p>
        </p:txBody>
      </p:sp>
      <p:sp>
        <p:nvSpPr>
          <p:cNvPr id="19" name="양쪽 대괄호 18">
            <a:extLst>
              <a:ext uri="{FF2B5EF4-FFF2-40B4-BE49-F238E27FC236}">
                <a16:creationId xmlns:a16="http://schemas.microsoft.com/office/drawing/2014/main" id="{6EC29CE8-BD82-4149-9552-7ED3F84BA454}"/>
              </a:ext>
            </a:extLst>
          </p:cNvPr>
          <p:cNvSpPr/>
          <p:nvPr/>
        </p:nvSpPr>
        <p:spPr>
          <a:xfrm>
            <a:off x="6311305" y="2060397"/>
            <a:ext cx="4722384" cy="1878661"/>
          </a:xfrm>
          <a:prstGeom prst="bracketPair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양쪽 대괄호 19">
            <a:extLst>
              <a:ext uri="{FF2B5EF4-FFF2-40B4-BE49-F238E27FC236}">
                <a16:creationId xmlns:a16="http://schemas.microsoft.com/office/drawing/2014/main" id="{5E1B5A99-D453-460E-8FA3-3318A4F44274}"/>
              </a:ext>
            </a:extLst>
          </p:cNvPr>
          <p:cNvSpPr/>
          <p:nvPr/>
        </p:nvSpPr>
        <p:spPr>
          <a:xfrm>
            <a:off x="6311305" y="4208373"/>
            <a:ext cx="4722386" cy="1878661"/>
          </a:xfrm>
          <a:prstGeom prst="bracketPair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18D6892-B6DF-4333-91AA-BE1A34ACEB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3751" y="1461099"/>
            <a:ext cx="9584498" cy="516300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137BF8-C2D8-4A39-9D37-222581A0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FEC17C-25AA-463F-8102-70FE4AD204F1}"/>
              </a:ext>
            </a:extLst>
          </p:cNvPr>
          <p:cNvSpPr txBox="1"/>
          <p:nvPr/>
        </p:nvSpPr>
        <p:spPr>
          <a:xfrm>
            <a:off x="761608" y="210799"/>
            <a:ext cx="9288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신체 인식 모듈과 손인식 모듈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550277-F743-4BA5-9307-63EF464364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25395">
            <a:off x="10427968" y="901250"/>
            <a:ext cx="1531896" cy="15318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BA38A3-448F-467E-A4E6-F860B48959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25395">
            <a:off x="10427969" y="3142778"/>
            <a:ext cx="1531896" cy="1531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3BE8448-CDA6-4319-82B6-EF9EE09AA2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6237515" y="709080"/>
            <a:ext cx="0" cy="543983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88301" y="2823197"/>
            <a:ext cx="25231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 dirty="0"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INDEX</a:t>
            </a:r>
            <a:endParaRPr lang="ko-KR" altLang="en-US" sz="6000" b="1" dirty="0">
              <a:solidFill>
                <a:schemeClr val="bg2">
                  <a:lumMod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D0152-D819-4D32-9815-3831EB2A8AB2}"/>
              </a:ext>
            </a:extLst>
          </p:cNvPr>
          <p:cNvSpPr txBox="1"/>
          <p:nvPr/>
        </p:nvSpPr>
        <p:spPr>
          <a:xfrm>
            <a:off x="6715431" y="1714941"/>
            <a:ext cx="1327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7A702-2C07-4B44-A1B3-D8F11F1A724C}"/>
              </a:ext>
            </a:extLst>
          </p:cNvPr>
          <p:cNvSpPr txBox="1"/>
          <p:nvPr/>
        </p:nvSpPr>
        <p:spPr>
          <a:xfrm>
            <a:off x="6715431" y="2653921"/>
            <a:ext cx="1327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ED3DC0-772E-47A1-A0A1-3001C09051DD}"/>
              </a:ext>
            </a:extLst>
          </p:cNvPr>
          <p:cNvSpPr txBox="1"/>
          <p:nvPr/>
        </p:nvSpPr>
        <p:spPr>
          <a:xfrm>
            <a:off x="6715431" y="3592901"/>
            <a:ext cx="1327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8DD311-5685-4FF2-A558-6D8E07273253}"/>
              </a:ext>
            </a:extLst>
          </p:cNvPr>
          <p:cNvSpPr txBox="1"/>
          <p:nvPr/>
        </p:nvSpPr>
        <p:spPr>
          <a:xfrm>
            <a:off x="6715431" y="4531881"/>
            <a:ext cx="1327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1474BC-DEC8-4CC3-A9AA-D76E6892B995}"/>
              </a:ext>
            </a:extLst>
          </p:cNvPr>
          <p:cNvSpPr txBox="1"/>
          <p:nvPr/>
        </p:nvSpPr>
        <p:spPr>
          <a:xfrm>
            <a:off x="7659329" y="1690376"/>
            <a:ext cx="4532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배경 및 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6131C-E011-4EB2-AEAD-4028311C36D9}"/>
              </a:ext>
            </a:extLst>
          </p:cNvPr>
          <p:cNvSpPr txBox="1"/>
          <p:nvPr/>
        </p:nvSpPr>
        <p:spPr>
          <a:xfrm>
            <a:off x="7659329" y="2623143"/>
            <a:ext cx="4532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중간발표 요약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C4DDAE-C74B-4D27-B0F0-60DCFF0883D9}"/>
              </a:ext>
            </a:extLst>
          </p:cNvPr>
          <p:cNvSpPr txBox="1"/>
          <p:nvPr/>
        </p:nvSpPr>
        <p:spPr>
          <a:xfrm>
            <a:off x="7659328" y="3555910"/>
            <a:ext cx="4532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모듈 소개</a:t>
            </a:r>
            <a:endParaRPr lang="ko-KR" altLang="en-US" sz="4000" b="1" dirty="0">
              <a:solidFill>
                <a:schemeClr val="bg2">
                  <a:lumMod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F599C5-3285-4BAB-8013-99075A7CC0E3}"/>
              </a:ext>
            </a:extLst>
          </p:cNvPr>
          <p:cNvSpPr txBox="1"/>
          <p:nvPr/>
        </p:nvSpPr>
        <p:spPr>
          <a:xfrm>
            <a:off x="7659328" y="4496217"/>
            <a:ext cx="4532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평가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10D80DC2-4155-44CA-8081-009DF840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7750" y="1974273"/>
            <a:ext cx="8866910" cy="36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2666" y="4277554"/>
            <a:ext cx="4722384" cy="20787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3891" y="1359691"/>
            <a:ext cx="3864609" cy="256734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FBFB54-C848-4D18-B1C6-1BEA7982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C6DC0-1A4C-4C64-B44D-DB06ECFE825C}"/>
              </a:ext>
            </a:extLst>
          </p:cNvPr>
          <p:cNvSpPr txBox="1"/>
          <p:nvPr/>
        </p:nvSpPr>
        <p:spPr>
          <a:xfrm>
            <a:off x="761608" y="210799"/>
            <a:ext cx="9288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신체 인식 모듈과 손인식 모듈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4859A2-CD44-46E3-9F62-C5707F77FDAB}"/>
              </a:ext>
            </a:extLst>
          </p:cNvPr>
          <p:cNvSpPr txBox="1"/>
          <p:nvPr/>
        </p:nvSpPr>
        <p:spPr>
          <a:xfrm>
            <a:off x="6333837" y="2202860"/>
            <a:ext cx="47711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algn="ctr">
              <a:defRPr/>
            </a:pPr>
            <a:r>
              <a:rPr lang="ko-KR" altLang="en-US" dirty="0">
                <a:ea typeface="문체부 쓰기 정체" panose="02030609000101010101" pitchFamily="17" charset="-127"/>
              </a:rPr>
              <a:t>신체 인식 모듈은 메인 모듈로부터 전송 받은 이미지를 각 신체에 맞게 </a:t>
            </a:r>
            <a:r>
              <a:rPr lang="en-US" altLang="ko-KR" dirty="0">
                <a:ea typeface="문체부 쓰기 정체" panose="02030609000101010101" pitchFamily="17" charset="-127"/>
              </a:rPr>
              <a:t>AR</a:t>
            </a:r>
            <a:r>
              <a:rPr lang="ko-KR" altLang="en-US" dirty="0">
                <a:ea typeface="문체부 쓰기 정체" panose="02030609000101010101" pitchFamily="17" charset="-127"/>
              </a:rPr>
              <a:t>로 출력해준다</a:t>
            </a:r>
            <a:r>
              <a:rPr lang="en-US" altLang="ko-KR" dirty="0">
                <a:ea typeface="문체부 쓰기 정체" panose="02030609000101010101" pitchFamily="17" charset="-127"/>
              </a:rPr>
              <a:t>.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  <p:sp>
        <p:nvSpPr>
          <p:cNvPr id="19" name="양쪽 대괄호 18">
            <a:extLst>
              <a:ext uri="{FF2B5EF4-FFF2-40B4-BE49-F238E27FC236}">
                <a16:creationId xmlns:a16="http://schemas.microsoft.com/office/drawing/2014/main" id="{54B678DA-2055-45A2-8457-280E6A91FE02}"/>
              </a:ext>
            </a:extLst>
          </p:cNvPr>
          <p:cNvSpPr/>
          <p:nvPr/>
        </p:nvSpPr>
        <p:spPr>
          <a:xfrm>
            <a:off x="6440916" y="1974273"/>
            <a:ext cx="4722384" cy="1346200"/>
          </a:xfrm>
          <a:prstGeom prst="bracketPair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49CF2-2304-406E-AEF3-C4B79B3D0F49}"/>
              </a:ext>
            </a:extLst>
          </p:cNvPr>
          <p:cNvSpPr txBox="1"/>
          <p:nvPr/>
        </p:nvSpPr>
        <p:spPr>
          <a:xfrm>
            <a:off x="6440916" y="4638458"/>
            <a:ext cx="47711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algn="ctr">
              <a:defRPr/>
            </a:pPr>
            <a:r>
              <a:rPr lang="en-US" altLang="ko-KR" dirty="0">
                <a:ea typeface="문체부 쓰기 정체" panose="02030609000101010101" pitchFamily="17" charset="-127"/>
              </a:rPr>
              <a:t>Cascade detection</a:t>
            </a:r>
            <a:r>
              <a:rPr lang="ko-KR" altLang="en-US" dirty="0">
                <a:ea typeface="문체부 쓰기 정체" panose="02030609000101010101" pitchFamily="17" charset="-127"/>
              </a:rPr>
              <a:t>을 활용해 신체 인식 모듈을 구현했으나</a:t>
            </a:r>
            <a:r>
              <a:rPr lang="en-US" altLang="ko-KR" dirty="0">
                <a:ea typeface="문체부 쓰기 정체" panose="02030609000101010101" pitchFamily="17" charset="-127"/>
              </a:rPr>
              <a:t>, </a:t>
            </a:r>
            <a:r>
              <a:rPr lang="ko-KR" altLang="en-US" dirty="0">
                <a:ea typeface="문체부 쓰기 정체" panose="02030609000101010101" pitchFamily="17" charset="-127"/>
              </a:rPr>
              <a:t>저조한 인식률로 인해 </a:t>
            </a:r>
            <a:r>
              <a:rPr lang="en-US" altLang="ko-KR" dirty="0">
                <a:ea typeface="문체부 쓰기 정체" panose="02030609000101010101" pitchFamily="17" charset="-127"/>
              </a:rPr>
              <a:t>CMU</a:t>
            </a:r>
            <a:r>
              <a:rPr lang="ko-KR" altLang="en-US" dirty="0">
                <a:ea typeface="문체부 쓰기 정체" panose="02030609000101010101" pitchFamily="17" charset="-127"/>
              </a:rPr>
              <a:t>에서 개발한 </a:t>
            </a:r>
            <a:r>
              <a:rPr lang="en-US" altLang="ko-KR" dirty="0" err="1">
                <a:ea typeface="문체부 쓰기 정체" panose="02030609000101010101" pitchFamily="17" charset="-127"/>
              </a:rPr>
              <a:t>OpenPose</a:t>
            </a:r>
            <a:r>
              <a:rPr lang="en-US" altLang="ko-KR" dirty="0">
                <a:ea typeface="문체부 쓰기 정체" panose="02030609000101010101" pitchFamily="17" charset="-127"/>
              </a:rPr>
              <a:t> </a:t>
            </a:r>
            <a:r>
              <a:rPr lang="ko-KR" altLang="en-US" dirty="0" err="1">
                <a:ea typeface="문체부 쓰기 정체" panose="02030609000101010101" pitchFamily="17" charset="-127"/>
              </a:rPr>
              <a:t>딥러닝</a:t>
            </a:r>
            <a:r>
              <a:rPr lang="ko-KR" altLang="en-US" dirty="0">
                <a:ea typeface="문체부 쓰기 정체" panose="02030609000101010101" pitchFamily="17" charset="-127"/>
              </a:rPr>
              <a:t> 모델을 활용해 신체의 관절을 인식하는 방법으로 진행했다</a:t>
            </a:r>
            <a:r>
              <a:rPr lang="en-US" altLang="ko-KR" dirty="0">
                <a:ea typeface="문체부 쓰기 정체" panose="02030609000101010101" pitchFamily="17" charset="-127"/>
              </a:rPr>
              <a:t>.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  <p:sp>
        <p:nvSpPr>
          <p:cNvPr id="21" name="양쪽 대괄호 20">
            <a:extLst>
              <a:ext uri="{FF2B5EF4-FFF2-40B4-BE49-F238E27FC236}">
                <a16:creationId xmlns:a16="http://schemas.microsoft.com/office/drawing/2014/main" id="{521A0672-6156-40BB-97DB-2C8C070C4074}"/>
              </a:ext>
            </a:extLst>
          </p:cNvPr>
          <p:cNvSpPr/>
          <p:nvPr/>
        </p:nvSpPr>
        <p:spPr>
          <a:xfrm>
            <a:off x="6508740" y="4568002"/>
            <a:ext cx="4722384" cy="1547783"/>
          </a:xfrm>
          <a:prstGeom prst="bracketPair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7750" y="1974273"/>
            <a:ext cx="8866910" cy="36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8DC8CD-3155-4B8A-B1A1-55E6C48C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83F68-6008-4EDB-B985-B0D7DA9E7F44}"/>
              </a:ext>
            </a:extLst>
          </p:cNvPr>
          <p:cNvSpPr txBox="1"/>
          <p:nvPr/>
        </p:nvSpPr>
        <p:spPr>
          <a:xfrm>
            <a:off x="761608" y="210799"/>
            <a:ext cx="9288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신체 인식 모듈과 손인식 모듈</a:t>
            </a:r>
          </a:p>
        </p:txBody>
      </p:sp>
      <p:pic>
        <p:nvPicPr>
          <p:cNvPr id="3" name="예시1(마우스O)">
            <a:hlinkClick r:id="" action="ppaction://media"/>
            <a:extLst>
              <a:ext uri="{FF2B5EF4-FFF2-40B4-BE49-F238E27FC236}">
                <a16:creationId xmlns:a16="http://schemas.microsoft.com/office/drawing/2014/main" id="{839885FD-E41A-424A-B62D-E6DE27902A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9450" y="1412875"/>
            <a:ext cx="8525280" cy="48306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7750" y="1974273"/>
            <a:ext cx="8866910" cy="36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8DC8CD-3155-4B8A-B1A1-55E6C48C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83F68-6008-4EDB-B985-B0D7DA9E7F44}"/>
              </a:ext>
            </a:extLst>
          </p:cNvPr>
          <p:cNvSpPr txBox="1"/>
          <p:nvPr/>
        </p:nvSpPr>
        <p:spPr>
          <a:xfrm>
            <a:off x="761608" y="210799"/>
            <a:ext cx="9288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신체 인식 모듈과 손인식 모듈</a:t>
            </a:r>
          </a:p>
        </p:txBody>
      </p:sp>
      <p:pic>
        <p:nvPicPr>
          <p:cNvPr id="5" name="예시2(마우스X)">
            <a:hlinkClick r:id="" action="ppaction://media"/>
            <a:extLst>
              <a:ext uri="{FF2B5EF4-FFF2-40B4-BE49-F238E27FC236}">
                <a16:creationId xmlns:a16="http://schemas.microsoft.com/office/drawing/2014/main" id="{8A2DCE92-EC9C-4F3E-AA7C-8A1C2FD71A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2545" y="1359690"/>
            <a:ext cx="8866910" cy="502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7750" y="1974273"/>
            <a:ext cx="8866910" cy="36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E388C3-B5D8-4DEF-A6F5-6D631D24E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17EE8-CDE3-4583-A688-51FAF92531C8}"/>
              </a:ext>
            </a:extLst>
          </p:cNvPr>
          <p:cNvSpPr txBox="1"/>
          <p:nvPr/>
        </p:nvSpPr>
        <p:spPr>
          <a:xfrm>
            <a:off x="761608" y="210799"/>
            <a:ext cx="9288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메인 모듈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0F2BAA-FB3B-4680-A84E-29D5E749D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3751" y="1375907"/>
            <a:ext cx="9584498" cy="51630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69E716-ED63-414B-85E8-E98D9CBCC4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0095" flipH="1">
            <a:off x="194889" y="1103494"/>
            <a:ext cx="1531896" cy="153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4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7750" y="1974273"/>
            <a:ext cx="8866910" cy="36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0327" y="2598122"/>
            <a:ext cx="5043510" cy="212086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E388C3-B5D8-4DEF-A6F5-6D631D24E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17EE8-CDE3-4583-A688-51FAF92531C8}"/>
              </a:ext>
            </a:extLst>
          </p:cNvPr>
          <p:cNvSpPr txBox="1"/>
          <p:nvPr/>
        </p:nvSpPr>
        <p:spPr>
          <a:xfrm>
            <a:off x="761608" y="210799"/>
            <a:ext cx="9288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메인 모듈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C61816-E238-4D46-BB55-44546AB1FC4D}"/>
              </a:ext>
            </a:extLst>
          </p:cNvPr>
          <p:cNvSpPr txBox="1"/>
          <p:nvPr/>
        </p:nvSpPr>
        <p:spPr>
          <a:xfrm>
            <a:off x="6315074" y="2699435"/>
            <a:ext cx="4771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algn="ctr">
              <a:defRPr/>
            </a:pPr>
            <a:r>
              <a:rPr lang="ko-KR" altLang="en-US" dirty="0">
                <a:ea typeface="문체부 쓰기 정체" panose="02030609000101010101" pitchFamily="17" charset="-127"/>
              </a:rPr>
              <a:t>메인 모듈은 모든 </a:t>
            </a:r>
            <a:r>
              <a:rPr lang="ko-KR" altLang="en-US" dirty="0" err="1">
                <a:ea typeface="문체부 쓰기 정체" panose="02030609000101010101" pitchFamily="17" charset="-127"/>
              </a:rPr>
              <a:t>모듈간의</a:t>
            </a:r>
            <a:r>
              <a:rPr lang="ko-KR" altLang="en-US" dirty="0">
                <a:ea typeface="문체부 쓰기 정체" panose="02030609000101010101" pitchFamily="17" charset="-127"/>
              </a:rPr>
              <a:t> </a:t>
            </a:r>
            <a:endParaRPr lang="en-US" altLang="ko-KR" dirty="0">
              <a:ea typeface="문체부 쓰기 정체" panose="02030609000101010101" pitchFamily="17" charset="-127"/>
            </a:endParaRPr>
          </a:p>
          <a:p>
            <a:pPr marL="257040" algn="ctr">
              <a:defRPr/>
            </a:pPr>
            <a:r>
              <a:rPr lang="ko-KR" altLang="en-US" dirty="0">
                <a:ea typeface="문체부 쓰기 정체" panose="02030609000101010101" pitchFamily="17" charset="-127"/>
              </a:rPr>
              <a:t>데이터의 전송과 </a:t>
            </a:r>
            <a:r>
              <a:rPr lang="en-US" altLang="ko-KR" dirty="0">
                <a:ea typeface="문체부 쓰기 정체" panose="02030609000101010101" pitchFamily="17" charset="-127"/>
              </a:rPr>
              <a:t>UI</a:t>
            </a:r>
            <a:r>
              <a:rPr lang="ko-KR" altLang="en-US" dirty="0">
                <a:ea typeface="문체부 쓰기 정체" panose="02030609000101010101" pitchFamily="17" charset="-127"/>
              </a:rPr>
              <a:t>를 담당한다</a:t>
            </a:r>
            <a:r>
              <a:rPr lang="en-US" altLang="ko-KR" dirty="0">
                <a:ea typeface="문체부 쓰기 정체" panose="02030609000101010101" pitchFamily="17" charset="-127"/>
              </a:rPr>
              <a:t>.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  <p:sp>
        <p:nvSpPr>
          <p:cNvPr id="15" name="양쪽 대괄호 14">
            <a:extLst>
              <a:ext uri="{FF2B5EF4-FFF2-40B4-BE49-F238E27FC236}">
                <a16:creationId xmlns:a16="http://schemas.microsoft.com/office/drawing/2014/main" id="{EA91841D-93A8-4866-9AE9-DB7616015756}"/>
              </a:ext>
            </a:extLst>
          </p:cNvPr>
          <p:cNvSpPr/>
          <p:nvPr/>
        </p:nvSpPr>
        <p:spPr>
          <a:xfrm>
            <a:off x="6498066" y="2349501"/>
            <a:ext cx="4722384" cy="1346200"/>
          </a:xfrm>
          <a:prstGeom prst="bracketPair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07F5F2-8910-4D46-AA59-6FD53F11C8ED}"/>
              </a:ext>
            </a:extLst>
          </p:cNvPr>
          <p:cNvSpPr txBox="1"/>
          <p:nvPr/>
        </p:nvSpPr>
        <p:spPr>
          <a:xfrm>
            <a:off x="6432552" y="3972310"/>
            <a:ext cx="47711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algn="ctr">
              <a:defRPr/>
            </a:pPr>
            <a:r>
              <a:rPr lang="en-US" altLang="ko-KR" dirty="0">
                <a:ea typeface="문체부 쓰기 정체" panose="02030609000101010101" pitchFamily="17" charset="-127"/>
              </a:rPr>
              <a:t>.NET </a:t>
            </a:r>
            <a:r>
              <a:rPr lang="ko-KR" altLang="en-US" dirty="0">
                <a:ea typeface="문체부 쓰기 정체" panose="02030609000101010101" pitchFamily="17" charset="-127"/>
              </a:rPr>
              <a:t>플랫폼</a:t>
            </a:r>
            <a:r>
              <a:rPr lang="en-US" altLang="ko-KR" dirty="0">
                <a:ea typeface="문체부 쓰기 정체" panose="02030609000101010101" pitchFamily="17" charset="-127"/>
              </a:rPr>
              <a:t>(</a:t>
            </a:r>
            <a:r>
              <a:rPr lang="en-US" altLang="ko-KR" dirty="0" err="1">
                <a:ea typeface="문체부 쓰기 정체" panose="02030609000101010101" pitchFamily="17" charset="-127"/>
              </a:rPr>
              <a:t>c#</a:t>
            </a:r>
            <a:r>
              <a:rPr lang="en-US" altLang="ko-KR" dirty="0">
                <a:ea typeface="문체부 쓰기 정체" panose="02030609000101010101" pitchFamily="17" charset="-127"/>
              </a:rPr>
              <a:t>)</a:t>
            </a:r>
            <a:r>
              <a:rPr lang="ko-KR" altLang="en-US" dirty="0">
                <a:ea typeface="문체부 쓰기 정체" panose="02030609000101010101" pitchFamily="17" charset="-127"/>
              </a:rPr>
              <a:t>을 활용해 구현을 하였으나 </a:t>
            </a:r>
            <a:r>
              <a:rPr lang="en-US" altLang="ko-KR" dirty="0">
                <a:ea typeface="문체부 쓰기 정체" panose="02030609000101010101" pitchFamily="17" charset="-127"/>
              </a:rPr>
              <a:t>, </a:t>
            </a:r>
            <a:r>
              <a:rPr lang="ko-KR" altLang="en-US" dirty="0">
                <a:ea typeface="문체부 쓰기 정체" panose="02030609000101010101" pitchFamily="17" charset="-127"/>
              </a:rPr>
              <a:t>크로스 컴파일에 대한 기술적인 문제</a:t>
            </a:r>
            <a:r>
              <a:rPr lang="en-US" altLang="ko-KR" dirty="0">
                <a:ea typeface="문체부 쓰기 정체" panose="02030609000101010101" pitchFamily="17" charset="-127"/>
              </a:rPr>
              <a:t>(</a:t>
            </a:r>
            <a:r>
              <a:rPr lang="ko-KR" altLang="en-US" dirty="0">
                <a:ea typeface="문체부 쓰기 정체" panose="02030609000101010101" pitchFamily="17" charset="-127"/>
              </a:rPr>
              <a:t>속도</a:t>
            </a:r>
            <a:r>
              <a:rPr lang="en-US" altLang="ko-KR" dirty="0">
                <a:ea typeface="문체부 쓰기 정체" panose="02030609000101010101" pitchFamily="17" charset="-127"/>
              </a:rPr>
              <a:t>)</a:t>
            </a:r>
            <a:r>
              <a:rPr lang="ko-KR" altLang="en-US" dirty="0">
                <a:ea typeface="문체부 쓰기 정체" panose="02030609000101010101" pitchFamily="17" charset="-127"/>
              </a:rPr>
              <a:t>와 각 모듈들에 대한 개발이 완료되지 않아 구현 예정이다</a:t>
            </a:r>
            <a:r>
              <a:rPr lang="en-US" altLang="ko-KR" dirty="0">
                <a:ea typeface="문체부 쓰기 정체" panose="02030609000101010101" pitchFamily="17" charset="-127"/>
              </a:rPr>
              <a:t>.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D3878DD3-9547-4AE1-B025-DC64C1ED0460}"/>
              </a:ext>
            </a:extLst>
          </p:cNvPr>
          <p:cNvSpPr/>
          <p:nvPr/>
        </p:nvSpPr>
        <p:spPr>
          <a:xfrm>
            <a:off x="6511430" y="3798252"/>
            <a:ext cx="4722384" cy="1548447"/>
          </a:xfrm>
          <a:prstGeom prst="bracketPair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7750" y="1974273"/>
            <a:ext cx="8866910" cy="909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75038" y="1743440"/>
            <a:ext cx="79438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ea typeface="문체부 쓰기 정체" panose="02030609000101010101" pitchFamily="17" charset="-127"/>
              </a:rPr>
              <a:t>프로젝트의 수행 계획표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5038" y="2374012"/>
            <a:ext cx="9841924" cy="319963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A35008-C164-49EE-9C37-B177AC2E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4E98F-28AA-41FA-AADA-C3BFDC2AAE1A}"/>
              </a:ext>
            </a:extLst>
          </p:cNvPr>
          <p:cNvSpPr txBox="1"/>
          <p:nvPr/>
        </p:nvSpPr>
        <p:spPr>
          <a:xfrm>
            <a:off x="761608" y="210799"/>
            <a:ext cx="9288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평가표</a:t>
            </a:r>
          </a:p>
        </p:txBody>
      </p:sp>
      <p:sp>
        <p:nvSpPr>
          <p:cNvPr id="3" name="하트 2">
            <a:extLst>
              <a:ext uri="{FF2B5EF4-FFF2-40B4-BE49-F238E27FC236}">
                <a16:creationId xmlns:a16="http://schemas.microsoft.com/office/drawing/2014/main" id="{B073A5EF-2A24-4811-B24B-D5BF8F81D867}"/>
              </a:ext>
            </a:extLst>
          </p:cNvPr>
          <p:cNvSpPr/>
          <p:nvPr/>
        </p:nvSpPr>
        <p:spPr>
          <a:xfrm>
            <a:off x="612631" y="3551566"/>
            <a:ext cx="375227" cy="361797"/>
          </a:xfrm>
          <a:prstGeom prst="hear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하트 19">
            <a:extLst>
              <a:ext uri="{FF2B5EF4-FFF2-40B4-BE49-F238E27FC236}">
                <a16:creationId xmlns:a16="http://schemas.microsoft.com/office/drawing/2014/main" id="{32C97396-12B2-4502-A8AE-48F781D9311C}"/>
              </a:ext>
            </a:extLst>
          </p:cNvPr>
          <p:cNvSpPr/>
          <p:nvPr/>
        </p:nvSpPr>
        <p:spPr>
          <a:xfrm>
            <a:off x="612631" y="3987052"/>
            <a:ext cx="375227" cy="361797"/>
          </a:xfrm>
          <a:prstGeom prst="hear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하트 20">
            <a:extLst>
              <a:ext uri="{FF2B5EF4-FFF2-40B4-BE49-F238E27FC236}">
                <a16:creationId xmlns:a16="http://schemas.microsoft.com/office/drawing/2014/main" id="{A7D07AE4-E5FF-469B-912F-2789DB96AF5A}"/>
              </a:ext>
            </a:extLst>
          </p:cNvPr>
          <p:cNvSpPr/>
          <p:nvPr/>
        </p:nvSpPr>
        <p:spPr>
          <a:xfrm>
            <a:off x="612631" y="4392908"/>
            <a:ext cx="375227" cy="361797"/>
          </a:xfrm>
          <a:prstGeom prst="hear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하트 21">
            <a:extLst>
              <a:ext uri="{FF2B5EF4-FFF2-40B4-BE49-F238E27FC236}">
                <a16:creationId xmlns:a16="http://schemas.microsoft.com/office/drawing/2014/main" id="{B8A0998B-0C10-45AD-91D2-C35F93484529}"/>
              </a:ext>
            </a:extLst>
          </p:cNvPr>
          <p:cNvSpPr/>
          <p:nvPr/>
        </p:nvSpPr>
        <p:spPr>
          <a:xfrm>
            <a:off x="612630" y="4799611"/>
            <a:ext cx="375227" cy="361797"/>
          </a:xfrm>
          <a:prstGeom prst="hear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805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7750" y="1974273"/>
            <a:ext cx="8866910" cy="909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695324" y="1550669"/>
            <a:ext cx="5809987" cy="4988243"/>
            <a:chOff x="695324" y="1550669"/>
            <a:chExt cx="5809987" cy="347983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95324" y="1550669"/>
              <a:ext cx="5786121" cy="204216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95324" y="3728018"/>
              <a:ext cx="5809987" cy="130249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6691312" y="3952128"/>
            <a:ext cx="53816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/>
          </a:p>
          <a:p>
            <a:pPr marL="257040" indent="-257040">
              <a:buFont typeface="Arial"/>
              <a:buChar char="•"/>
              <a:defRPr/>
            </a:pPr>
            <a:endParaRPr lang="en-US" altLang="ko-KR" dirty="0"/>
          </a:p>
          <a:p>
            <a:pPr marL="257040" indent="-257040">
              <a:buFont typeface="Arial"/>
              <a:buChar char="•"/>
              <a:defRPr/>
            </a:pP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CB2678-4E4A-4293-A9AE-3A416AD9D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9370B1-3D60-465B-85A9-8CF3B18E095F}"/>
              </a:ext>
            </a:extLst>
          </p:cNvPr>
          <p:cNvSpPr txBox="1"/>
          <p:nvPr/>
        </p:nvSpPr>
        <p:spPr>
          <a:xfrm>
            <a:off x="761608" y="210799"/>
            <a:ext cx="9288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평가표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9D1655-2396-4A54-B349-B5509A6C6C7A}"/>
              </a:ext>
            </a:extLst>
          </p:cNvPr>
          <p:cNvSpPr txBox="1"/>
          <p:nvPr/>
        </p:nvSpPr>
        <p:spPr>
          <a:xfrm>
            <a:off x="6816710" y="2098679"/>
            <a:ext cx="4588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algn="ctr">
              <a:defRPr/>
            </a:pPr>
            <a:r>
              <a:rPr lang="ko-KR" altLang="en-US" dirty="0">
                <a:ea typeface="문체부 쓰기 정체" panose="02030609000101010101" pitchFamily="17" charset="-127"/>
              </a:rPr>
              <a:t>옷 영역 수정 함수는 구현 중</a:t>
            </a:r>
          </a:p>
        </p:txBody>
      </p:sp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EB9CF52F-1974-4B9D-89E4-9AF23193941D}"/>
              </a:ext>
            </a:extLst>
          </p:cNvPr>
          <p:cNvSpPr/>
          <p:nvPr/>
        </p:nvSpPr>
        <p:spPr>
          <a:xfrm>
            <a:off x="6907903" y="1745686"/>
            <a:ext cx="4722384" cy="1158552"/>
          </a:xfrm>
          <a:prstGeom prst="bracketPair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양쪽 대괄호 14">
            <a:extLst>
              <a:ext uri="{FF2B5EF4-FFF2-40B4-BE49-F238E27FC236}">
                <a16:creationId xmlns:a16="http://schemas.microsoft.com/office/drawing/2014/main" id="{5BC3B02D-4EAF-4540-94DC-7923ED8E4B82}"/>
              </a:ext>
            </a:extLst>
          </p:cNvPr>
          <p:cNvSpPr/>
          <p:nvPr/>
        </p:nvSpPr>
        <p:spPr>
          <a:xfrm>
            <a:off x="6907903" y="3205623"/>
            <a:ext cx="4722384" cy="1158552"/>
          </a:xfrm>
          <a:prstGeom prst="bracketPair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D7686-B8B6-4C62-A3FE-80F5E851BA0A}"/>
              </a:ext>
            </a:extLst>
          </p:cNvPr>
          <p:cNvSpPr txBox="1"/>
          <p:nvPr/>
        </p:nvSpPr>
        <p:spPr>
          <a:xfrm>
            <a:off x="6788841" y="3335519"/>
            <a:ext cx="47711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algn="ctr">
              <a:defRPr/>
            </a:pPr>
            <a:r>
              <a:rPr lang="ko-KR" altLang="en-US" dirty="0">
                <a:ea typeface="문체부 쓰기 정체" panose="02030609000101010101" pitchFamily="17" charset="-127"/>
              </a:rPr>
              <a:t>메인 모듈과의 데이터 전송을 담당하는 의류 출력 함수</a:t>
            </a:r>
            <a:r>
              <a:rPr lang="en-US" altLang="ko-KR" dirty="0">
                <a:ea typeface="문체부 쓰기 정체" panose="02030609000101010101" pitchFamily="17" charset="-127"/>
              </a:rPr>
              <a:t>, </a:t>
            </a:r>
            <a:r>
              <a:rPr lang="ko-KR" altLang="en-US" dirty="0">
                <a:ea typeface="문체부 쓰기 정체" panose="02030609000101010101" pitchFamily="17" charset="-127"/>
              </a:rPr>
              <a:t>이미지 출력 함수</a:t>
            </a:r>
            <a:r>
              <a:rPr lang="en-US" altLang="ko-KR" dirty="0">
                <a:ea typeface="문체부 쓰기 정체" panose="02030609000101010101" pitchFamily="17" charset="-127"/>
              </a:rPr>
              <a:t>, </a:t>
            </a:r>
            <a:r>
              <a:rPr lang="ko-KR" altLang="en-US" dirty="0" err="1">
                <a:ea typeface="문체부 쓰기 정체" panose="02030609000101010101" pitchFamily="17" charset="-127"/>
              </a:rPr>
              <a:t>즐겨찾기</a:t>
            </a:r>
            <a:r>
              <a:rPr lang="ko-KR" altLang="en-US" dirty="0">
                <a:ea typeface="문체부 쓰기 정체" panose="02030609000101010101" pitchFamily="17" charset="-127"/>
              </a:rPr>
              <a:t> 함수는 구현 예정</a:t>
            </a:r>
          </a:p>
        </p:txBody>
      </p:sp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49FD01CD-D898-481D-8348-3A2D83332B3C}"/>
              </a:ext>
            </a:extLst>
          </p:cNvPr>
          <p:cNvSpPr/>
          <p:nvPr/>
        </p:nvSpPr>
        <p:spPr>
          <a:xfrm>
            <a:off x="6950883" y="5043612"/>
            <a:ext cx="4722384" cy="1158552"/>
          </a:xfrm>
          <a:prstGeom prst="bracketPair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B6B59-C90A-4091-9272-85B1629688BD}"/>
              </a:ext>
            </a:extLst>
          </p:cNvPr>
          <p:cNvSpPr txBox="1"/>
          <p:nvPr/>
        </p:nvSpPr>
        <p:spPr>
          <a:xfrm>
            <a:off x="6725518" y="5460699"/>
            <a:ext cx="4771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algn="ctr">
              <a:defRPr/>
            </a:pPr>
            <a:r>
              <a:rPr lang="ko-KR" altLang="en-US" dirty="0">
                <a:ea typeface="문체부 쓰기 정체" panose="02030609000101010101" pitchFamily="17" charset="-127"/>
              </a:rPr>
              <a:t>안드로이드 모듈은 구현 완료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7750" y="1974273"/>
            <a:ext cx="8866910" cy="909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592256" y="1437597"/>
            <a:ext cx="5685374" cy="5038714"/>
            <a:chOff x="581552" y="2631694"/>
            <a:chExt cx="4561424" cy="270671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81552" y="4296333"/>
              <a:ext cx="4561424" cy="104207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86741" y="2631694"/>
              <a:ext cx="4551045" cy="1594611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207CB2-476F-4A14-A7C1-67980F903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9D170-6DB9-4D94-9FFC-4E0136F9B7FF}"/>
              </a:ext>
            </a:extLst>
          </p:cNvPr>
          <p:cNvSpPr txBox="1"/>
          <p:nvPr/>
        </p:nvSpPr>
        <p:spPr>
          <a:xfrm>
            <a:off x="761608" y="210799"/>
            <a:ext cx="9288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평가표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EADCB5-801A-4FCC-A2B9-41909F2A778E}"/>
              </a:ext>
            </a:extLst>
          </p:cNvPr>
          <p:cNvSpPr txBox="1"/>
          <p:nvPr/>
        </p:nvSpPr>
        <p:spPr>
          <a:xfrm>
            <a:off x="6793384" y="2806802"/>
            <a:ext cx="4588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algn="ctr">
              <a:defRPr/>
            </a:pPr>
            <a:r>
              <a:rPr lang="ko-KR" altLang="en-US" dirty="0">
                <a:ea typeface="문체부 쓰기 정체" panose="02030609000101010101" pitchFamily="17" charset="-127"/>
              </a:rPr>
              <a:t>신체 인식 모듈은 구현 완료</a:t>
            </a: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4D1726C1-1F2D-4501-A813-8F41329D59CC}"/>
              </a:ext>
            </a:extLst>
          </p:cNvPr>
          <p:cNvSpPr/>
          <p:nvPr/>
        </p:nvSpPr>
        <p:spPr>
          <a:xfrm>
            <a:off x="6884577" y="2453809"/>
            <a:ext cx="4722384" cy="1158552"/>
          </a:xfrm>
          <a:prstGeom prst="bracketPair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C39915-ED71-4720-989D-365317EB7535}"/>
              </a:ext>
            </a:extLst>
          </p:cNvPr>
          <p:cNvSpPr txBox="1"/>
          <p:nvPr/>
        </p:nvSpPr>
        <p:spPr>
          <a:xfrm>
            <a:off x="6884577" y="5289133"/>
            <a:ext cx="4588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algn="ctr">
              <a:defRPr/>
            </a:pPr>
            <a:r>
              <a:rPr lang="ko-KR" altLang="en-US" dirty="0">
                <a:ea typeface="문체부 쓰기 정체" panose="02030609000101010101" pitchFamily="17" charset="-127"/>
              </a:rPr>
              <a:t>손 인식 모듈의 손인식 함수는 구현이 되었고</a:t>
            </a:r>
            <a:r>
              <a:rPr lang="en-US" altLang="ko-KR" dirty="0">
                <a:ea typeface="문체부 쓰기 정체" panose="02030609000101010101" pitchFamily="17" charset="-127"/>
              </a:rPr>
              <a:t>, </a:t>
            </a:r>
            <a:r>
              <a:rPr lang="ko-KR" altLang="en-US" dirty="0">
                <a:ea typeface="문체부 쓰기 정체" panose="02030609000101010101" pitchFamily="17" charset="-127"/>
              </a:rPr>
              <a:t>손 동작 판별 함수는 구현예정</a:t>
            </a:r>
          </a:p>
        </p:txBody>
      </p:sp>
      <p:sp>
        <p:nvSpPr>
          <p:cNvPr id="19" name="양쪽 대괄호 18">
            <a:extLst>
              <a:ext uri="{FF2B5EF4-FFF2-40B4-BE49-F238E27FC236}">
                <a16:creationId xmlns:a16="http://schemas.microsoft.com/office/drawing/2014/main" id="{6EAB172C-33D6-441D-B11E-944A7209A8CD}"/>
              </a:ext>
            </a:extLst>
          </p:cNvPr>
          <p:cNvSpPr/>
          <p:nvPr/>
        </p:nvSpPr>
        <p:spPr>
          <a:xfrm>
            <a:off x="6884577" y="5031815"/>
            <a:ext cx="4722384" cy="1158552"/>
          </a:xfrm>
          <a:prstGeom prst="bracketPair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4193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7750" y="1974273"/>
            <a:ext cx="8866910" cy="909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t="52977" r="-2449"/>
          <a:stretch/>
        </p:blipFill>
        <p:spPr>
          <a:xfrm>
            <a:off x="960913" y="2707174"/>
            <a:ext cx="10270173" cy="19744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040C2A-101E-493D-8DE9-B2F1A012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316AD-B28B-427C-93EE-6C067191F2B6}"/>
              </a:ext>
            </a:extLst>
          </p:cNvPr>
          <p:cNvSpPr txBox="1"/>
          <p:nvPr/>
        </p:nvSpPr>
        <p:spPr>
          <a:xfrm>
            <a:off x="761608" y="210799"/>
            <a:ext cx="9288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구현 예정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6361A-8100-47F7-AFDF-61587B1FDD0C}"/>
              </a:ext>
            </a:extLst>
          </p:cNvPr>
          <p:cNvSpPr txBox="1"/>
          <p:nvPr/>
        </p:nvSpPr>
        <p:spPr>
          <a:xfrm>
            <a:off x="934435" y="2198388"/>
            <a:ext cx="79438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ea typeface="문체부 쓰기 정체" panose="02030609000101010101" pitchFamily="17" charset="-127"/>
              </a:rPr>
              <a:t>프로젝트의 수행 계획표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707833" y="2876399"/>
            <a:ext cx="2776334" cy="1097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 dirty="0">
                <a:solidFill>
                  <a:schemeClr val="bg1"/>
                </a:solidFill>
                <a:latin typeface="Arial" panose="020B0604020202020204" pitchFamily="34" charset="0"/>
                <a:ea typeface="함초롬돋움"/>
                <a:cs typeface="Arial" panose="020B0604020202020204" pitchFamily="34" charset="0"/>
              </a:rPr>
              <a:t>Q &amp; 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7750" y="1974273"/>
            <a:ext cx="8866910" cy="909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2FB1E9-0119-455F-B273-22F688FF4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29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80E77A-F91E-4609-ADB8-51D84595866C}"/>
              </a:ext>
            </a:extLst>
          </p:cNvPr>
          <p:cNvSpPr/>
          <p:nvPr/>
        </p:nvSpPr>
        <p:spPr>
          <a:xfrm>
            <a:off x="0" y="1603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7750" y="1974273"/>
            <a:ext cx="8866910" cy="36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51687" y="3779320"/>
            <a:ext cx="9767455" cy="367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53856" y="5240230"/>
            <a:ext cx="20043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함초롬돋움" panose="020B0604000101010101" pitchFamily="50" charset="-127"/>
                <a:ea typeface="문체부 쓰기 정체" panose="02030609000101010101" pitchFamily="17" charset="-127"/>
                <a:cs typeface="함초롬돋움" panose="020B0604000101010101" pitchFamily="50" charset="-127"/>
              </a:rPr>
              <a:t>AR </a:t>
            </a:r>
            <a:r>
              <a:rPr lang="ko-KR" altLang="en-US" sz="2000" dirty="0">
                <a:latin typeface="함초롬돋움" panose="020B0604000101010101" pitchFamily="50" charset="-127"/>
                <a:ea typeface="문체부 쓰기 정체" panose="02030609000101010101" pitchFamily="17" charset="-127"/>
                <a:cs typeface="함초롬돋움" panose="020B0604000101010101" pitchFamily="50" charset="-127"/>
              </a:rPr>
              <a:t>기술 증대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6BAFF2-7EC2-4E03-A3C4-FD8AD81C4A14}"/>
              </a:ext>
            </a:extLst>
          </p:cNvPr>
          <p:cNvGrpSpPr/>
          <p:nvPr/>
        </p:nvGrpSpPr>
        <p:grpSpPr>
          <a:xfrm>
            <a:off x="7155348" y="2191070"/>
            <a:ext cx="3959485" cy="3477135"/>
            <a:chOff x="7157005" y="2191070"/>
            <a:chExt cx="3959485" cy="3477135"/>
          </a:xfrm>
        </p:grpSpPr>
        <p:pic>
          <p:nvPicPr>
            <p:cNvPr id="15" name="그림 14"/>
            <p:cNvPicPr/>
            <p:nvPr/>
          </p:nvPicPr>
          <p:blipFill rotWithShape="1">
            <a:blip r:embed="rId2">
              <a:lum/>
            </a:blip>
            <a:srcRect/>
            <a:stretch>
              <a:fillRect/>
            </a:stretch>
          </p:blipFill>
          <p:spPr>
            <a:xfrm>
              <a:off x="7220559" y="2191070"/>
              <a:ext cx="3832379" cy="303595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157005" y="5268095"/>
              <a:ext cx="39594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ea typeface="문체부 쓰기 정체" panose="02030609000101010101" pitchFamily="17" charset="-127"/>
                </a:rPr>
                <a:t>개인화에 초점을 둔 마케팅 전략  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29CAB4D-4A15-43C5-958F-C6E063FBE049}"/>
              </a:ext>
            </a:extLst>
          </p:cNvPr>
          <p:cNvSpPr txBox="1"/>
          <p:nvPr/>
        </p:nvSpPr>
        <p:spPr>
          <a:xfrm>
            <a:off x="761608" y="210799"/>
            <a:ext cx="63405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개발 배경 및 목표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65F5D6-5DEB-43FF-80CF-506F393C5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2442534"/>
            <a:ext cx="4975682" cy="2786382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B5DC5A5-73F4-4232-9E57-024E58B68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36D51E-8F1B-40F8-B0CF-2B59A34370C4}"/>
              </a:ext>
            </a:extLst>
          </p:cNvPr>
          <p:cNvSpPr/>
          <p:nvPr/>
        </p:nvSpPr>
        <p:spPr>
          <a:xfrm>
            <a:off x="0" y="-2975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7750" y="1974273"/>
            <a:ext cx="8866910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BC90D-9772-4F7D-A59F-D84AB5E4A01D}"/>
              </a:ext>
            </a:extLst>
          </p:cNvPr>
          <p:cNvSpPr txBox="1"/>
          <p:nvPr/>
        </p:nvSpPr>
        <p:spPr>
          <a:xfrm>
            <a:off x="761608" y="210799"/>
            <a:ext cx="63405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중간 보고 요약</a:t>
            </a:r>
          </a:p>
        </p:txBody>
      </p:sp>
      <p:pic>
        <p:nvPicPr>
          <p:cNvPr id="13" name="Picture 4" descr="firebaseì ëí ì´ë¯¸ì§ ê²ìê²°ê³¼">
            <a:extLst>
              <a:ext uri="{FF2B5EF4-FFF2-40B4-BE49-F238E27FC236}">
                <a16:creationId xmlns:a16="http://schemas.microsoft.com/office/drawing/2014/main" id="{D2128288-07A1-4ECB-A14A-B86070B20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01"/>
          <a:stretch/>
        </p:blipFill>
        <p:spPr bwMode="auto">
          <a:xfrm>
            <a:off x="4971904" y="5137981"/>
            <a:ext cx="1102939" cy="118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83EDCF-E713-45FD-BB3E-363D0CFAF804}"/>
              </a:ext>
            </a:extLst>
          </p:cNvPr>
          <p:cNvSpPr txBox="1"/>
          <p:nvPr/>
        </p:nvSpPr>
        <p:spPr>
          <a:xfrm>
            <a:off x="6136397" y="4983542"/>
            <a:ext cx="1642742" cy="15696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My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AR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Closet</a:t>
            </a:r>
          </a:p>
          <a:p>
            <a:r>
              <a:rPr lang="en-US" altLang="ko-KR" sz="1600" b="1" dirty="0"/>
              <a:t>Android APP </a:t>
            </a:r>
          </a:p>
          <a:p>
            <a:r>
              <a:rPr lang="en-US" altLang="ko-KR" sz="1600" dirty="0"/>
              <a:t>-GUI 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로그인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사진촬영</a:t>
            </a:r>
            <a:endParaRPr lang="en-US" altLang="ko-KR" sz="1600" dirty="0"/>
          </a:p>
          <a:p>
            <a:r>
              <a:rPr lang="en-US" altLang="ko-KR" sz="1600" dirty="0"/>
              <a:t>-Firebase </a:t>
            </a:r>
            <a:r>
              <a:rPr lang="ko-KR" altLang="en-US" sz="1600" dirty="0"/>
              <a:t>연동</a:t>
            </a:r>
            <a:endParaRPr lang="en-US" altLang="ko-KR" sz="1600" dirty="0"/>
          </a:p>
        </p:txBody>
      </p:sp>
      <p:pic>
        <p:nvPicPr>
          <p:cNvPr id="16" name="Picture 4" descr="firebaseì ëí ì´ë¯¸ì§ ê²ìê²°ê³¼">
            <a:extLst>
              <a:ext uri="{FF2B5EF4-FFF2-40B4-BE49-F238E27FC236}">
                <a16:creationId xmlns:a16="http://schemas.microsoft.com/office/drawing/2014/main" id="{385F6AC2-071B-4A26-B3EF-24CC5960C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7759" r="964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77"/>
          <a:stretch/>
        </p:blipFill>
        <p:spPr bwMode="auto">
          <a:xfrm>
            <a:off x="1023230" y="3567409"/>
            <a:ext cx="1362841" cy="161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956F97-CFF0-4F0F-9426-452B1B303697}"/>
              </a:ext>
            </a:extLst>
          </p:cNvPr>
          <p:cNvSpPr txBox="1"/>
          <p:nvPr/>
        </p:nvSpPr>
        <p:spPr>
          <a:xfrm>
            <a:off x="761608" y="5232828"/>
            <a:ext cx="1988599" cy="147732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Firebase </a:t>
            </a:r>
            <a:r>
              <a:rPr lang="ko-KR" altLang="en-US" b="1" dirty="0"/>
              <a:t>서버</a:t>
            </a:r>
            <a:endParaRPr lang="en-US" altLang="ko-KR" b="1" dirty="0"/>
          </a:p>
          <a:p>
            <a:r>
              <a:rPr lang="en-US" altLang="ko-KR" dirty="0"/>
              <a:t>-Auth (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-Cloud Storage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촬영한 사진과 </a:t>
            </a:r>
            <a:endParaRPr lang="en-US" altLang="ko-KR" dirty="0"/>
          </a:p>
          <a:p>
            <a:r>
              <a:rPr lang="ko-KR" altLang="en-US" dirty="0"/>
              <a:t>메타데이터 저장</a:t>
            </a:r>
            <a:r>
              <a:rPr lang="en-US" altLang="ko-KR" dirty="0"/>
              <a:t>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1928CAF-1E76-4043-BEC6-25D0402F2B0E}"/>
              </a:ext>
            </a:extLst>
          </p:cNvPr>
          <p:cNvGrpSpPr/>
          <p:nvPr/>
        </p:nvGrpSpPr>
        <p:grpSpPr>
          <a:xfrm>
            <a:off x="9656076" y="4026761"/>
            <a:ext cx="1531555" cy="1333090"/>
            <a:chOff x="10560672" y="2436491"/>
            <a:chExt cx="1747006" cy="1747006"/>
          </a:xfrm>
        </p:grpSpPr>
        <p:pic>
          <p:nvPicPr>
            <p:cNvPr id="19" name="그래픽 18" descr="남자">
              <a:extLst>
                <a:ext uri="{FF2B5EF4-FFF2-40B4-BE49-F238E27FC236}">
                  <a16:creationId xmlns:a16="http://schemas.microsoft.com/office/drawing/2014/main" id="{146308D7-9896-4B96-97D2-AE4142050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60672" y="2436491"/>
              <a:ext cx="1747006" cy="174700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634515-74FA-43AD-B8D9-FF55EF42E5DE}"/>
                </a:ext>
              </a:extLst>
            </p:cNvPr>
            <p:cNvSpPr txBox="1"/>
            <p:nvPr/>
          </p:nvSpPr>
          <p:spPr>
            <a:xfrm>
              <a:off x="11121737" y="2834013"/>
              <a:ext cx="842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USER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C7AB207-8F08-4695-8FC4-670B5270D910}"/>
              </a:ext>
            </a:extLst>
          </p:cNvPr>
          <p:cNvGrpSpPr/>
          <p:nvPr/>
        </p:nvGrpSpPr>
        <p:grpSpPr>
          <a:xfrm>
            <a:off x="3457116" y="1422366"/>
            <a:ext cx="7118417" cy="3379938"/>
            <a:chOff x="4262786" y="307111"/>
            <a:chExt cx="8119799" cy="442938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64CC05E-ED35-4B07-8E4A-898E2ADBE2B2}"/>
                </a:ext>
              </a:extLst>
            </p:cNvPr>
            <p:cNvSpPr/>
            <p:nvPr/>
          </p:nvSpPr>
          <p:spPr>
            <a:xfrm>
              <a:off x="4262786" y="307111"/>
              <a:ext cx="6634513" cy="4429387"/>
            </a:xfrm>
            <a:prstGeom prst="rect">
              <a:avLst/>
            </a:prstGeom>
            <a:ln cap="sq"/>
            <a:effectLst>
              <a:softEdge rad="0"/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F112DFA-E29C-4F61-9C46-165402F1A93E}"/>
                </a:ext>
              </a:extLst>
            </p:cNvPr>
            <p:cNvGrpSpPr/>
            <p:nvPr/>
          </p:nvGrpSpPr>
          <p:grpSpPr>
            <a:xfrm>
              <a:off x="9129405" y="1415769"/>
              <a:ext cx="1619250" cy="2914650"/>
              <a:chOff x="3420115" y="3239200"/>
              <a:chExt cx="1619250" cy="2914650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DC7C5865-5C7A-4246-8E4E-098E06054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20115" y="3239200"/>
                <a:ext cx="1619250" cy="2914650"/>
              </a:xfrm>
              <a:prstGeom prst="rect">
                <a:avLst/>
              </a:prstGeom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87838A1-A5D6-4E40-822F-3C0B186EC582}"/>
                  </a:ext>
                </a:extLst>
              </p:cNvPr>
              <p:cNvSpPr/>
              <p:nvPr/>
            </p:nvSpPr>
            <p:spPr>
              <a:xfrm>
                <a:off x="3515967" y="3345397"/>
                <a:ext cx="1414139" cy="24765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7F87DD44-6B93-4379-8704-73649CE5D8FF}"/>
                </a:ext>
              </a:extLst>
            </p:cNvPr>
            <p:cNvSpPr/>
            <p:nvPr/>
          </p:nvSpPr>
          <p:spPr>
            <a:xfrm>
              <a:off x="8318779" y="2656029"/>
              <a:ext cx="654695" cy="356876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B92D80B-ABF4-4CFB-B2A0-CD8171BDD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2954" y="1715455"/>
              <a:ext cx="738188" cy="2219327"/>
            </a:xfrm>
            <a:prstGeom prst="rect">
              <a:avLst/>
            </a:prstGeom>
          </p:spPr>
        </p:pic>
        <p:pic>
          <p:nvPicPr>
            <p:cNvPr id="26" name="그래픽 25" descr="셔츠">
              <a:extLst>
                <a:ext uri="{FF2B5EF4-FFF2-40B4-BE49-F238E27FC236}">
                  <a16:creationId xmlns:a16="http://schemas.microsoft.com/office/drawing/2014/main" id="{20403D4D-D764-49A1-A3D3-464441EB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73506" y="2339343"/>
              <a:ext cx="914400" cy="914400"/>
            </a:xfrm>
            <a:prstGeom prst="rect">
              <a:avLst/>
            </a:prstGeom>
          </p:spPr>
        </p:pic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C3501A44-4FE7-4542-8A9B-951D1687D405}"/>
                </a:ext>
              </a:extLst>
            </p:cNvPr>
            <p:cNvSpPr/>
            <p:nvPr/>
          </p:nvSpPr>
          <p:spPr>
            <a:xfrm>
              <a:off x="6981142" y="2714752"/>
              <a:ext cx="392364" cy="31668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F746069-A4C8-4C8B-A8E5-6CA7010E6A3C}"/>
                </a:ext>
              </a:extLst>
            </p:cNvPr>
            <p:cNvSpPr/>
            <p:nvPr/>
          </p:nvSpPr>
          <p:spPr>
            <a:xfrm>
              <a:off x="9881266" y="1187418"/>
              <a:ext cx="724240" cy="22259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dirty="0"/>
                <a:t>카메라</a:t>
              </a: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AB72A66-4218-41BC-B787-175E49C681CF}"/>
                </a:ext>
              </a:extLst>
            </p:cNvPr>
            <p:cNvSpPr/>
            <p:nvPr/>
          </p:nvSpPr>
          <p:spPr>
            <a:xfrm>
              <a:off x="10520041" y="1191899"/>
              <a:ext cx="239346" cy="2115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39EA4F1-5926-4CE4-B9BC-011EC7AF9DE3}"/>
                </a:ext>
              </a:extLst>
            </p:cNvPr>
            <p:cNvSpPr txBox="1"/>
            <p:nvPr/>
          </p:nvSpPr>
          <p:spPr>
            <a:xfrm>
              <a:off x="6870583" y="3253743"/>
              <a:ext cx="2285651" cy="76634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공유 폴더의 </a:t>
              </a:r>
              <a:endParaRPr lang="en-US" altLang="ko-KR" sz="1600" dirty="0"/>
            </a:p>
            <a:p>
              <a:r>
                <a:rPr lang="ko-KR" altLang="en-US" sz="1600" dirty="0"/>
                <a:t>사진에서 의상 추출</a:t>
              </a:r>
            </a:p>
          </p:txBody>
        </p:sp>
        <p:pic>
          <p:nvPicPr>
            <p:cNvPr id="31" name="Picture 6" descr="opencvì ëí ì´ë¯¸ì§ ê²ìê²°ê³¼">
              <a:extLst>
                <a:ext uri="{FF2B5EF4-FFF2-40B4-BE49-F238E27FC236}">
                  <a16:creationId xmlns:a16="http://schemas.microsoft.com/office/drawing/2014/main" id="{3F726F54-1770-4812-B05B-006F1B9DB5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910" y="3241068"/>
              <a:ext cx="347101" cy="42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918E9D-266B-4236-9A71-3FF7B5DF3E76}"/>
                </a:ext>
              </a:extLst>
            </p:cNvPr>
            <p:cNvSpPr txBox="1"/>
            <p:nvPr/>
          </p:nvSpPr>
          <p:spPr>
            <a:xfrm>
              <a:off x="8334283" y="2357283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AR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73E3A21-15F2-424A-8E2E-7DEE4B102959}"/>
                </a:ext>
              </a:extLst>
            </p:cNvPr>
            <p:cNvSpPr txBox="1"/>
            <p:nvPr/>
          </p:nvSpPr>
          <p:spPr>
            <a:xfrm>
              <a:off x="10124597" y="1588966"/>
              <a:ext cx="2082691" cy="48400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손 인식 및 </a:t>
              </a:r>
              <a:r>
                <a:rPr lang="en-US" altLang="ko-KR" dirty="0"/>
                <a:t>GUI</a:t>
              </a:r>
              <a:endParaRPr lang="ko-KR" altLang="en-US" dirty="0"/>
            </a:p>
          </p:txBody>
        </p:sp>
        <p:pic>
          <p:nvPicPr>
            <p:cNvPr id="34" name="Picture 8" descr=".netì ëí ì´ë¯¸ì§ ê²ìê²°ê³¼">
              <a:extLst>
                <a:ext uri="{FF2B5EF4-FFF2-40B4-BE49-F238E27FC236}">
                  <a16:creationId xmlns:a16="http://schemas.microsoft.com/office/drawing/2014/main" id="{DF34AD38-D853-46BC-9D8E-AFBDDA6252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4558" y="1322952"/>
              <a:ext cx="398027" cy="398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그래픽 34" descr="남자">
              <a:extLst>
                <a:ext uri="{FF2B5EF4-FFF2-40B4-BE49-F238E27FC236}">
                  <a16:creationId xmlns:a16="http://schemas.microsoft.com/office/drawing/2014/main" id="{A4D573F7-137D-4B67-8573-45A76E726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45339" y="1994051"/>
              <a:ext cx="1747006" cy="1747006"/>
            </a:xfrm>
            <a:prstGeom prst="rect">
              <a:avLst/>
            </a:prstGeom>
          </p:spPr>
        </p:pic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BE5B357-8158-4D42-885D-9EDD129907B5}"/>
                </a:ext>
              </a:extLst>
            </p:cNvPr>
            <p:cNvSpPr/>
            <p:nvPr/>
          </p:nvSpPr>
          <p:spPr>
            <a:xfrm>
              <a:off x="10159156" y="2819318"/>
              <a:ext cx="298858" cy="298858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래픽 36" descr="셔츠">
              <a:extLst>
                <a:ext uri="{FF2B5EF4-FFF2-40B4-BE49-F238E27FC236}">
                  <a16:creationId xmlns:a16="http://schemas.microsoft.com/office/drawing/2014/main" id="{D706C1A9-D1C4-4EF0-918C-6AF61D430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465104" y="2308113"/>
              <a:ext cx="914400" cy="914400"/>
            </a:xfrm>
            <a:prstGeom prst="rect">
              <a:avLst/>
            </a:prstGeom>
          </p:spPr>
        </p:pic>
        <p:pic>
          <p:nvPicPr>
            <p:cNvPr id="38" name="그래픽 37" descr="열린 폴더">
              <a:extLst>
                <a:ext uri="{FF2B5EF4-FFF2-40B4-BE49-F238E27FC236}">
                  <a16:creationId xmlns:a16="http://schemas.microsoft.com/office/drawing/2014/main" id="{2581D1BA-DAD6-44FB-A6D4-C58AE25BA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80168" y="1690599"/>
              <a:ext cx="1165664" cy="116566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E0AFB1-7BA4-4254-B242-7D5163CA615F}"/>
                </a:ext>
              </a:extLst>
            </p:cNvPr>
            <p:cNvSpPr txBox="1"/>
            <p:nvPr/>
          </p:nvSpPr>
          <p:spPr>
            <a:xfrm>
              <a:off x="4301583" y="2894734"/>
              <a:ext cx="1942436" cy="173435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공유 폴더</a:t>
              </a:r>
              <a:endParaRPr lang="en-US" altLang="ko-KR" sz="1600" b="1" dirty="0"/>
            </a:p>
            <a:p>
              <a:r>
                <a:rPr lang="en-US" altLang="ko-KR" sz="1600" dirty="0"/>
                <a:t>-Storage </a:t>
              </a:r>
            </a:p>
            <a:p>
              <a:r>
                <a:rPr lang="en-US" altLang="ko-KR" sz="1600" dirty="0"/>
                <a:t> </a:t>
              </a:r>
              <a:r>
                <a:rPr lang="ko-KR" altLang="en-US" sz="1600" dirty="0"/>
                <a:t>사진 동기화</a:t>
              </a:r>
              <a:endParaRPr lang="en-US" altLang="ko-KR" sz="1600" dirty="0"/>
            </a:p>
            <a:p>
              <a:r>
                <a:rPr lang="en-US" altLang="ko-KR" sz="1600" dirty="0"/>
                <a:t>-</a:t>
              </a:r>
              <a:r>
                <a:rPr lang="ko-KR" altLang="en-US" sz="1600" dirty="0"/>
                <a:t>편집된 사진 </a:t>
              </a:r>
              <a:endParaRPr lang="en-US" altLang="ko-KR" sz="1600" dirty="0"/>
            </a:p>
            <a:p>
              <a:r>
                <a:rPr lang="en-US" altLang="ko-KR" sz="1600" dirty="0"/>
                <a:t> </a:t>
              </a:r>
              <a:r>
                <a:rPr lang="ko-KR" altLang="en-US" sz="1600" dirty="0"/>
                <a:t>저장</a:t>
              </a:r>
              <a:endParaRPr lang="en-US" altLang="ko-KR" sz="1600" dirty="0"/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1F0AC640-2269-4A26-A7AF-58B4F482187E}"/>
                </a:ext>
              </a:extLst>
            </p:cNvPr>
            <p:cNvSpPr/>
            <p:nvPr/>
          </p:nvSpPr>
          <p:spPr>
            <a:xfrm flipH="1">
              <a:off x="5724011" y="2149771"/>
              <a:ext cx="510261" cy="31668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E745F1FF-CB87-4382-973F-0C4B2B49ED92}"/>
                </a:ext>
              </a:extLst>
            </p:cNvPr>
            <p:cNvSpPr/>
            <p:nvPr/>
          </p:nvSpPr>
          <p:spPr>
            <a:xfrm>
              <a:off x="5721129" y="2457858"/>
              <a:ext cx="517484" cy="31668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F5C0DF9-76C9-46C4-9458-2D0DD83AD2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2346" y="1949175"/>
              <a:ext cx="204677" cy="10301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7431E3-9D34-427D-82B1-3FF5B6E17FDD}"/>
                </a:ext>
              </a:extLst>
            </p:cNvPr>
            <p:cNvSpPr txBox="1"/>
            <p:nvPr/>
          </p:nvSpPr>
          <p:spPr>
            <a:xfrm>
              <a:off x="4360222" y="420536"/>
              <a:ext cx="2655445" cy="847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My AR Closet Windows Program</a:t>
              </a:r>
              <a:endParaRPr lang="ko-KR" altLang="en-US" b="1" dirty="0"/>
            </a:p>
          </p:txBody>
        </p:sp>
        <p:pic>
          <p:nvPicPr>
            <p:cNvPr id="44" name="Picture 6" descr="opencvì ëí ì´ë¯¸ì§ ê²ìê²°ê³¼">
              <a:extLst>
                <a:ext uri="{FF2B5EF4-FFF2-40B4-BE49-F238E27FC236}">
                  <a16:creationId xmlns:a16="http://schemas.microsoft.com/office/drawing/2014/main" id="{4BE3C898-2EE8-409A-91B3-59A2BDEAD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2864" y="1616495"/>
              <a:ext cx="354485" cy="436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DBC29510-5540-4503-A49F-C51E9EDB5B38}"/>
              </a:ext>
            </a:extLst>
          </p:cNvPr>
          <p:cNvCxnSpPr>
            <a:cxnSpLocks/>
            <a:endCxn id="16" idx="0"/>
          </p:cNvCxnSpPr>
          <p:nvPr/>
        </p:nvCxnSpPr>
        <p:spPr>
          <a:xfrm rot="10800000" flipV="1">
            <a:off x="1704651" y="3112335"/>
            <a:ext cx="1752464" cy="455074"/>
          </a:xfrm>
          <a:prstGeom prst="bentConnector2">
            <a:avLst/>
          </a:prstGeom>
          <a:ln w="1270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554CF180-CFFE-4785-AEE4-BF9B9F75C39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78654" y="5776009"/>
            <a:ext cx="2143998" cy="10494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6DBB39FE-F96C-4A63-A924-655D9B519ED9}"/>
              </a:ext>
            </a:extLst>
          </p:cNvPr>
          <p:cNvCxnSpPr>
            <a:cxnSpLocks/>
          </p:cNvCxnSpPr>
          <p:nvPr/>
        </p:nvCxnSpPr>
        <p:spPr>
          <a:xfrm>
            <a:off x="9254499" y="3220874"/>
            <a:ext cx="1167355" cy="668758"/>
          </a:xfrm>
          <a:prstGeom prst="bentConnector3">
            <a:avLst>
              <a:gd name="adj1" fmla="val 99596"/>
            </a:avLst>
          </a:prstGeom>
          <a:ln w="1270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12FF9AF0-747C-4656-BA64-92FED92BE0E6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7807586" y="5359851"/>
            <a:ext cx="2614268" cy="421293"/>
          </a:xfrm>
          <a:prstGeom prst="bentConnector2">
            <a:avLst/>
          </a:prstGeom>
          <a:ln w="1270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슬라이드 번호 개체 틀 51">
            <a:extLst>
              <a:ext uri="{FF2B5EF4-FFF2-40B4-BE49-F238E27FC236}">
                <a16:creationId xmlns:a16="http://schemas.microsoft.com/office/drawing/2014/main" id="{3E0C73D6-02B3-4A43-B81B-09E7568F8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36D51E-8F1B-40F8-B0CF-2B59A34370C4}"/>
              </a:ext>
            </a:extLst>
          </p:cNvPr>
          <p:cNvSpPr/>
          <p:nvPr/>
        </p:nvSpPr>
        <p:spPr>
          <a:xfrm>
            <a:off x="0" y="-2975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7750" y="1974273"/>
            <a:ext cx="8866910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BC90D-9772-4F7D-A59F-D84AB5E4A01D}"/>
              </a:ext>
            </a:extLst>
          </p:cNvPr>
          <p:cNvSpPr txBox="1"/>
          <p:nvPr/>
        </p:nvSpPr>
        <p:spPr>
          <a:xfrm>
            <a:off x="761608" y="210799"/>
            <a:ext cx="63405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개발 모듈 소개</a:t>
            </a:r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F1CFF223-0E42-43ED-BE36-13CFC3FEB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3751" y="1420696"/>
            <a:ext cx="9584498" cy="516300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2E3348-5F6E-4404-9BC6-E49F730F8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43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DD6D24E-C055-4C6E-A599-03F85D9465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3751" y="1470952"/>
            <a:ext cx="9584498" cy="51630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B018A-B860-42D4-ABD7-89E93CDC79DD}"/>
              </a:ext>
            </a:extLst>
          </p:cNvPr>
          <p:cNvSpPr txBox="1"/>
          <p:nvPr/>
        </p:nvSpPr>
        <p:spPr>
          <a:xfrm>
            <a:off x="761608" y="210799"/>
            <a:ext cx="63405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안드로이드 모듈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139B0-B930-4FFA-8F60-91477DA06C5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25395">
            <a:off x="5583176" y="4940403"/>
            <a:ext cx="1531896" cy="1531896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09ECA08-2ECB-4E6D-ABF1-8A78B8EF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6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3782" y="1733464"/>
            <a:ext cx="6896179" cy="1545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FA5403-1146-44DB-BB5A-644B38ABBD03}"/>
              </a:ext>
            </a:extLst>
          </p:cNvPr>
          <p:cNvSpPr txBox="1"/>
          <p:nvPr/>
        </p:nvSpPr>
        <p:spPr>
          <a:xfrm>
            <a:off x="761608" y="210799"/>
            <a:ext cx="63405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안드로이드 모듈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42842F-8630-4D4D-A913-B967ED824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51C4784-A687-45CF-9E91-BFBB136E694C}"/>
              </a:ext>
            </a:extLst>
          </p:cNvPr>
          <p:cNvGrpSpPr/>
          <p:nvPr/>
        </p:nvGrpSpPr>
        <p:grpSpPr>
          <a:xfrm>
            <a:off x="483782" y="4126546"/>
            <a:ext cx="6185807" cy="2036128"/>
            <a:chOff x="653143" y="4310743"/>
            <a:chExt cx="5540828" cy="2045607"/>
          </a:xfrm>
        </p:grpSpPr>
        <p:sp>
          <p:nvSpPr>
            <p:cNvPr id="24" name="TextBox 23"/>
            <p:cNvSpPr txBox="1"/>
            <p:nvPr/>
          </p:nvSpPr>
          <p:spPr>
            <a:xfrm>
              <a:off x="783629" y="4834267"/>
              <a:ext cx="529450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ea typeface="문체부 쓰기 정체" panose="02030609000101010101" pitchFamily="17" charset="-127"/>
                </a:rPr>
                <a:t>안드로이드 모듈은</a:t>
              </a:r>
              <a:r>
                <a:rPr lang="en-US" altLang="ko-KR" sz="2000" dirty="0">
                  <a:ea typeface="문체부 쓰기 정체" panose="02030609000101010101" pitchFamily="17" charset="-127"/>
                </a:rPr>
                <a:t> My AR Closet </a:t>
              </a:r>
              <a:r>
                <a:rPr lang="ko-KR" altLang="en-US" sz="2000" dirty="0">
                  <a:ea typeface="문체부 쓰기 정체" panose="02030609000101010101" pitchFamily="17" charset="-127"/>
                </a:rPr>
                <a:t>서비스를 이용하는 사용자가 로그인을 해 자신이 원하는 이미지를 </a:t>
              </a:r>
              <a:r>
                <a:rPr lang="en-US" altLang="ko-KR" sz="2000" dirty="0">
                  <a:ea typeface="문체부 쓰기 정체" panose="02030609000101010101" pitchFamily="17" charset="-127"/>
                </a:rPr>
                <a:t>Firebase</a:t>
              </a:r>
              <a:r>
                <a:rPr lang="ko-KR" altLang="en-US" sz="2000" dirty="0">
                  <a:ea typeface="문체부 쓰기 정체" panose="02030609000101010101" pitchFamily="17" charset="-127"/>
                </a:rPr>
                <a:t> </a:t>
              </a:r>
              <a:r>
                <a:rPr lang="en-US" altLang="ko-KR" sz="2000" dirty="0">
                  <a:ea typeface="문체부 쓰기 정체" panose="02030609000101010101" pitchFamily="17" charset="-127"/>
                </a:rPr>
                <a:t>Storage</a:t>
              </a:r>
              <a:r>
                <a:rPr lang="ko-KR" altLang="en-US" sz="2000" dirty="0">
                  <a:ea typeface="문체부 쓰기 정체" panose="02030609000101010101" pitchFamily="17" charset="-127"/>
                </a:rPr>
                <a:t>에 전송하는 역할을 담당한다</a:t>
              </a:r>
              <a:r>
                <a:rPr lang="en-US" altLang="ko-KR" sz="2000" dirty="0">
                  <a:ea typeface="문체부 쓰기 정체" panose="02030609000101010101" pitchFamily="17" charset="-127"/>
                </a:rPr>
                <a:t>.</a:t>
              </a:r>
            </a:p>
          </p:txBody>
        </p:sp>
        <p:sp>
          <p:nvSpPr>
            <p:cNvPr id="5" name="양쪽 대괄호 4">
              <a:extLst>
                <a:ext uri="{FF2B5EF4-FFF2-40B4-BE49-F238E27FC236}">
                  <a16:creationId xmlns:a16="http://schemas.microsoft.com/office/drawing/2014/main" id="{CFA76AB9-6A05-42ED-9214-47310CF003D3}"/>
                </a:ext>
              </a:extLst>
            </p:cNvPr>
            <p:cNvSpPr/>
            <p:nvPr/>
          </p:nvSpPr>
          <p:spPr>
            <a:xfrm>
              <a:off x="653143" y="4310743"/>
              <a:ext cx="5540828" cy="2045607"/>
            </a:xfrm>
            <a:prstGeom prst="bracketPair">
              <a:avLst/>
            </a:prstGeom>
            <a:ln w="28575">
              <a:solidFill>
                <a:srgbClr val="7030A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61D2F5D-EC40-4658-AF9F-2F2D63EE1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47" b="95816" l="4902" r="95588">
                        <a14:foregroundMark x1="47549" y1="12971" x2="65686" y2="28452"/>
                        <a14:foregroundMark x1="65686" y1="28452" x2="73039" y2="23849"/>
                        <a14:foregroundMark x1="8824" y1="41841" x2="12255" y2="60669"/>
                        <a14:foregroundMark x1="4902" y1="42678" x2="5392" y2="51883"/>
                        <a14:foregroundMark x1="36275" y1="89540" x2="41667" y2="91632"/>
                        <a14:foregroundMark x1="36275" y1="94979" x2="40196" y2="96234"/>
                        <a14:foregroundMark x1="61765" y1="96234" x2="61765" y2="96234"/>
                        <a14:foregroundMark x1="89216" y1="38075" x2="89706" y2="60251"/>
                        <a14:foregroundMark x1="89706" y1="60251" x2="91667" y2="40586"/>
                        <a14:foregroundMark x1="96078" y1="38912" x2="96078" y2="53975"/>
                        <a14:foregroundMark x1="68137" y1="3347" x2="68137" y2="3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3008">
            <a:off x="7458990" y="3439910"/>
            <a:ext cx="1805242" cy="21149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BA45C9-B314-4FE2-9611-98C6B3A70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8571" y1="81959" x2="28571" y2="81959"/>
                        <a14:foregroundMark x1="35521" y1="74227" x2="35521" y2="74227"/>
                        <a14:foregroundMark x1="35135" y1="78351" x2="35135" y2="78351"/>
                        <a14:foregroundMark x1="38996" y1="79897" x2="38996" y2="79897"/>
                        <a14:foregroundMark x1="47104" y1="81443" x2="47104" y2="81443"/>
                        <a14:foregroundMark x1="50193" y1="78866" x2="50193" y2="78866"/>
                        <a14:foregroundMark x1="61004" y1="81443" x2="61004" y2="81443"/>
                        <a14:foregroundMark x1="64479" y1="79897" x2="64479" y2="79897"/>
                        <a14:foregroundMark x1="75290" y1="80928" x2="75290" y2="80928"/>
                        <a14:backgroundMark x1="34749" y1="73711" x2="34749" y2="73711"/>
                        <a14:backgroundMark x1="35907" y1="73711" x2="35907" y2="73711"/>
                        <a14:backgroundMark x1="45560" y1="79897" x2="45560" y2="79897"/>
                        <a14:backgroundMark x1="59459" y1="84021" x2="59459" y2="84021"/>
                        <a14:backgroundMark x1="64865" y1="80412" x2="64865" y2="80412"/>
                        <a14:backgroundMark x1="73745" y1="80412" x2="73745" y2="80412"/>
                        <a14:backgroundMark x1="75676" y1="80928" x2="75676" y2="80928"/>
                        <a14:backgroundMark x1="46332" y1="80928" x2="46332" y2="80928"/>
                        <a14:backgroundMark x1="34363" y1="78866" x2="34363" y2="78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7037">
            <a:off x="9501886" y="3506310"/>
            <a:ext cx="2466975" cy="184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6006" y="1314450"/>
            <a:ext cx="3335238" cy="53625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37293" y="1314450"/>
            <a:ext cx="3335238" cy="544829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54483" y="2730500"/>
            <a:ext cx="1279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43157" y="3228946"/>
            <a:ext cx="25827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dirty="0">
                <a:ea typeface="문체부 쓰기 정체" panose="02030609000101010101" pitchFamily="17" charset="-127"/>
              </a:rPr>
              <a:t>상의</a:t>
            </a:r>
            <a:r>
              <a:rPr lang="en-US" altLang="ko-KR" sz="2000" dirty="0">
                <a:ea typeface="문체부 쓰기 정체" panose="02030609000101010101" pitchFamily="17" charset="-127"/>
              </a:rPr>
              <a:t>/</a:t>
            </a:r>
            <a:r>
              <a:rPr lang="ko-KR" altLang="en-US" sz="2000" dirty="0">
                <a:ea typeface="문체부 쓰기 정체" panose="02030609000101010101" pitchFamily="17" charset="-127"/>
              </a:rPr>
              <a:t>하의 </a:t>
            </a:r>
          </a:p>
          <a:p>
            <a:pPr>
              <a:defRPr/>
            </a:pPr>
            <a:r>
              <a:rPr lang="ko-KR" altLang="en-US" sz="2000" dirty="0">
                <a:ea typeface="문체부 쓰기 정체" panose="02030609000101010101" pitchFamily="17" charset="-127"/>
              </a:rPr>
              <a:t>메타데이터 추가한다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AD1E8D-CC8A-4F3F-8E7F-029C5BDF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B53D8-C398-44AA-87B1-78C9D6DC2735}"/>
              </a:ext>
            </a:extLst>
          </p:cNvPr>
          <p:cNvSpPr txBox="1"/>
          <p:nvPr/>
        </p:nvSpPr>
        <p:spPr>
          <a:xfrm>
            <a:off x="761608" y="210799"/>
            <a:ext cx="63405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안드로이드 모듈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ABDDF4-7FB7-4798-A2BC-495B5BB27A5C}"/>
              </a:ext>
            </a:extLst>
          </p:cNvPr>
          <p:cNvSpPr txBox="1"/>
          <p:nvPr/>
        </p:nvSpPr>
        <p:spPr>
          <a:xfrm>
            <a:off x="9490886" y="2730500"/>
            <a:ext cx="1279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EB4EAE-413B-4C0B-B701-2E1E78B022B7}"/>
              </a:ext>
            </a:extLst>
          </p:cNvPr>
          <p:cNvSpPr txBox="1"/>
          <p:nvPr/>
        </p:nvSpPr>
        <p:spPr>
          <a:xfrm>
            <a:off x="4054483" y="3228945"/>
            <a:ext cx="182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ea typeface="문체부 쓰기 정체" panose="02030609000101010101" pitchFamily="17" charset="-127"/>
              </a:rPr>
              <a:t>로그인을 한다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EB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40327" y="1246909"/>
            <a:ext cx="9587346" cy="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6480" y="1323979"/>
            <a:ext cx="3335238" cy="541972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295400"/>
            <a:ext cx="3580192" cy="533991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AB6867-8074-4FF2-B326-326F98D9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D8DE-D3BD-4389-BBF8-CA347673514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1C9DC-F81E-4794-B665-F8F9E8DBEF20}"/>
              </a:ext>
            </a:extLst>
          </p:cNvPr>
          <p:cNvSpPr txBox="1"/>
          <p:nvPr/>
        </p:nvSpPr>
        <p:spPr>
          <a:xfrm>
            <a:off x="4054483" y="2767280"/>
            <a:ext cx="1279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5D8F5C-0E7B-4B5A-9D20-5691767C019A}"/>
              </a:ext>
            </a:extLst>
          </p:cNvPr>
          <p:cNvSpPr txBox="1"/>
          <p:nvPr/>
        </p:nvSpPr>
        <p:spPr>
          <a:xfrm>
            <a:off x="4054483" y="3228945"/>
            <a:ext cx="206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ea typeface="문체부 쓰기 정체" panose="02030609000101010101" pitchFamily="17" charset="-127"/>
              </a:rPr>
              <a:t>사진을 촬영한다</a:t>
            </a:r>
            <a:endParaRPr lang="ko-KR" altLang="en-US" sz="2000" dirty="0">
              <a:ea typeface="문체부 쓰기 정체" panose="02030609000101010101" pitchFamily="17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81487-1038-41BF-8640-1691AF545BC3}"/>
              </a:ext>
            </a:extLst>
          </p:cNvPr>
          <p:cNvSpPr txBox="1"/>
          <p:nvPr/>
        </p:nvSpPr>
        <p:spPr>
          <a:xfrm>
            <a:off x="9744074" y="2767280"/>
            <a:ext cx="1279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0E3F1F-0710-40AA-B1AC-75D2547907E0}"/>
              </a:ext>
            </a:extLst>
          </p:cNvPr>
          <p:cNvSpPr txBox="1"/>
          <p:nvPr/>
        </p:nvSpPr>
        <p:spPr>
          <a:xfrm>
            <a:off x="9744074" y="3228945"/>
            <a:ext cx="2063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ea typeface="문체부 쓰기 정체" panose="02030609000101010101" pitchFamily="17" charset="-127"/>
              </a:rPr>
              <a:t>Firebase</a:t>
            </a:r>
            <a:r>
              <a:rPr lang="ko-KR" altLang="en-US" sz="2000" dirty="0">
                <a:ea typeface="문체부 쓰기 정체" panose="02030609000101010101" pitchFamily="17" charset="-127"/>
              </a:rPr>
              <a:t>에 사진 전송 완료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3A8B1-FFAA-47CB-9EB0-98A8C3355C13}"/>
              </a:ext>
            </a:extLst>
          </p:cNvPr>
          <p:cNvSpPr txBox="1"/>
          <p:nvPr/>
        </p:nvSpPr>
        <p:spPr>
          <a:xfrm>
            <a:off x="761608" y="210799"/>
            <a:ext cx="63405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2">
                    <a:lumMod val="25000"/>
                  </a:schemeClr>
                </a:solidFill>
                <a:latin typeface="함초롬바탕"/>
                <a:ea typeface="함초롬바탕"/>
                <a:cs typeface="함초롬바탕"/>
              </a:rPr>
              <a:t>안드로이드 모듈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543</Words>
  <Application>Microsoft Office PowerPoint</Application>
  <PresentationFormat>와이드스크린</PresentationFormat>
  <Paragraphs>141</Paragraphs>
  <Slides>29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문체부 쓰기 정체</vt:lpstr>
      <vt:lpstr>함초롬돋움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신승은</dc:creator>
  <cp:lastModifiedBy>신승은</cp:lastModifiedBy>
  <cp:revision>134</cp:revision>
  <dcterms:created xsi:type="dcterms:W3CDTF">2019-06-14T01:10:01Z</dcterms:created>
  <dcterms:modified xsi:type="dcterms:W3CDTF">2019-06-16T13:08:05Z</dcterms:modified>
  <cp:version>0906.0100.01</cp:version>
</cp:coreProperties>
</file>